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9" r:id="rId11"/>
    <p:sldId id="274" r:id="rId12"/>
    <p:sldId id="264" r:id="rId13"/>
    <p:sldId id="275" r:id="rId14"/>
    <p:sldId id="276" r:id="rId15"/>
    <p:sldId id="265" r:id="rId16"/>
    <p:sldId id="277" r:id="rId17"/>
    <p:sldId id="271" r:id="rId18"/>
    <p:sldId id="278" r:id="rId19"/>
    <p:sldId id="279" r:id="rId20"/>
    <p:sldId id="280" r:id="rId21"/>
    <p:sldId id="281" r:id="rId22"/>
    <p:sldId id="268" r:id="rId23"/>
    <p:sldId id="27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708">
          <p15:clr>
            <a:srgbClr val="A4A3A4"/>
          </p15:clr>
        </p15:guide>
        <p15:guide id="3" orient="horz" pos="3108">
          <p15:clr>
            <a:srgbClr val="A4A3A4"/>
          </p15:clr>
        </p15:guide>
        <p15:guide id="4" pos="2880">
          <p15:clr>
            <a:srgbClr val="A4A3A4"/>
          </p15:clr>
        </p15:guide>
        <p15:guide id="5" pos="144">
          <p15:clr>
            <a:srgbClr val="A4A3A4"/>
          </p15:clr>
        </p15:guide>
        <p15:guide id="6"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21E"/>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p:scale>
          <a:sx n="105" d="100"/>
          <a:sy n="105" d="100"/>
        </p:scale>
        <p:origin x="-1086" y="-858"/>
      </p:cViewPr>
      <p:guideLst>
        <p:guide orient="horz" pos="1620"/>
        <p:guide orient="horz" pos="708"/>
        <p:guide orient="horz" pos="3108"/>
        <p:guide pos="2880"/>
        <p:guide pos="144"/>
        <p:guide pos="56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50000"/>
          </a:schemeClr>
        </a:solidFill>
        <a:effectLst/>
      </p:bgPr>
    </p:bg>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b="17288"/>
          <a:stretch/>
        </p:blipFill>
        <p:spPr>
          <a:xfrm>
            <a:off x="3628" y="0"/>
            <a:ext cx="9140372" cy="5040087"/>
          </a:xfrm>
          <a:prstGeom prst="rect">
            <a:avLst/>
          </a:prstGeom>
          <a:effectLst/>
        </p:spPr>
      </p:pic>
      <p:sp>
        <p:nvSpPr>
          <p:cNvPr id="2" name="Title 1"/>
          <p:cNvSpPr>
            <a:spLocks noGrp="1"/>
          </p:cNvSpPr>
          <p:nvPr>
            <p:ph type="ctrTitle"/>
          </p:nvPr>
        </p:nvSpPr>
        <p:spPr>
          <a:xfrm>
            <a:off x="685800" y="1597819"/>
            <a:ext cx="7772400" cy="1102519"/>
          </a:xfrm>
          <a:noFill/>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noFill/>
        </p:spPr>
        <p:txBody>
          <a:bodyPr/>
          <a:lstStyle>
            <a:lvl1pPr marL="0" indent="0" algn="ctr">
              <a:buNone/>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C38FF-1135-452F-B316-4A0FEB586337}"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11286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C38FF-1135-452F-B316-4A0FEB586337}"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29844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54780"/>
            <a:ext cx="1600200" cy="4779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54780"/>
            <a:ext cx="7010400" cy="4779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C38FF-1135-452F-B316-4A0FEB586337}"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338250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idx="1"/>
          </p:nvPr>
        </p:nvSpPr>
        <p:spPr>
          <a:xfrm>
            <a:off x="228600" y="1123950"/>
            <a:ext cx="8686800" cy="38100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8600" y="4888706"/>
            <a:ext cx="2133600" cy="254794"/>
          </a:xfrm>
        </p:spPr>
        <p:txBody>
          <a:bodyPr/>
          <a:lstStyle/>
          <a:p>
            <a:fld id="{B26C38FF-1135-452F-B316-4A0FEB586337}" type="datetimeFigureOut">
              <a:rPr lang="en-US" smtClean="0"/>
              <a:t>8/4/2014</a:t>
            </a:fld>
            <a:endParaRPr lang="en-US"/>
          </a:p>
        </p:txBody>
      </p:sp>
      <p:sp>
        <p:nvSpPr>
          <p:cNvPr id="5" name="Footer Placeholder 4"/>
          <p:cNvSpPr>
            <a:spLocks noGrp="1"/>
          </p:cNvSpPr>
          <p:nvPr>
            <p:ph type="ftr" sz="quarter" idx="11"/>
          </p:nvPr>
        </p:nvSpPr>
        <p:spPr>
          <a:xfrm>
            <a:off x="3124200" y="4888706"/>
            <a:ext cx="2895600" cy="254794"/>
          </a:xfrm>
        </p:spPr>
        <p:txBody>
          <a:bodyPr/>
          <a:lstStyle/>
          <a:p>
            <a:endParaRPr lang="en-US"/>
          </a:p>
        </p:txBody>
      </p:sp>
      <p:sp>
        <p:nvSpPr>
          <p:cNvPr id="6" name="Slide Number Placeholder 5"/>
          <p:cNvSpPr>
            <a:spLocks noGrp="1"/>
          </p:cNvSpPr>
          <p:nvPr>
            <p:ph type="sldNum" sz="quarter" idx="12"/>
          </p:nvPr>
        </p:nvSpPr>
        <p:spPr>
          <a:xfrm>
            <a:off x="6777789" y="4888706"/>
            <a:ext cx="2133600" cy="254794"/>
          </a:xfrm>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183930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b="17288"/>
          <a:stretch/>
        </p:blipFill>
        <p:spPr>
          <a:xfrm>
            <a:off x="3628" y="0"/>
            <a:ext cx="9140372" cy="5040087"/>
          </a:xfrm>
          <a:prstGeom prst="rect">
            <a:avLst/>
          </a:prstGeom>
          <a:effectLst/>
        </p:spPr>
      </p:pic>
      <p:sp>
        <p:nvSpPr>
          <p:cNvPr id="8" name="Rectangle 7"/>
          <p:cNvSpPr/>
          <p:nvPr userDrawn="1"/>
        </p:nvSpPr>
        <p:spPr>
          <a:xfrm>
            <a:off x="0" y="2190750"/>
            <a:ext cx="9144000" cy="2133600"/>
          </a:xfrm>
          <a:prstGeom prst="rect">
            <a:avLst/>
          </a:prstGeom>
          <a:solidFill>
            <a:srgbClr val="08121E">
              <a:alpha val="85098"/>
            </a:srgb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3305176"/>
            <a:ext cx="8686800" cy="1021556"/>
          </a:xfrm>
          <a:noFill/>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180035"/>
            <a:ext cx="8686800" cy="1125140"/>
          </a:xfrm>
          <a:no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C38FF-1135-452F-B316-4A0FEB586337}" type="datetimeFigureOut">
              <a:rPr lang="en-US" smtClean="0"/>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28688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23950"/>
            <a:ext cx="42672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23950"/>
            <a:ext cx="42672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6C38FF-1135-452F-B316-4A0FEB586337}"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246305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123950"/>
            <a:ext cx="4268788" cy="5072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631156"/>
            <a:ext cx="4268788" cy="3302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23950"/>
            <a:ext cx="4270374" cy="5072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270374" cy="3302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C38FF-1135-452F-B316-4A0FEB586337}" type="datetimeFigureOut">
              <a:rPr lang="en-US" smtClean="0"/>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480BC-A276-4DB1-9CEC-085B721FBE54}" type="slidenum">
              <a:rPr lang="en-US" smtClean="0"/>
              <a:t>‹#›</a:t>
            </a:fld>
            <a:endParaRPr lang="en-US"/>
          </a:p>
        </p:txBody>
      </p:sp>
      <p:sp>
        <p:nvSpPr>
          <p:cNvPr id="11" name="Title Placeholder 1"/>
          <p:cNvSpPr>
            <a:spLocks noGrp="1"/>
          </p:cNvSpPr>
          <p:nvPr>
            <p:ph type="title"/>
          </p:nvPr>
        </p:nvSpPr>
        <p:spPr>
          <a:xfrm>
            <a:off x="228600" y="145381"/>
            <a:ext cx="8686800" cy="85725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8343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C38FF-1135-452F-B316-4A0FEB586337}" type="datetimeFigureOut">
              <a:rPr lang="en-US" smtClean="0"/>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163829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C38FF-1135-452F-B316-4A0FEB586337}" type="datetimeFigureOut">
              <a:rPr lang="en-US" smtClean="0"/>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171109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33350"/>
            <a:ext cx="3236914" cy="87153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3351"/>
            <a:ext cx="5340350" cy="4800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1" y="1004889"/>
            <a:ext cx="3236914" cy="3929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C38FF-1135-452F-B316-4A0FEB586337}"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234805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C38FF-1135-452F-B316-4A0FEB586337}" type="datetimeFigureOut">
              <a:rPr lang="en-US" smtClean="0"/>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80BC-A276-4DB1-9CEC-085B721FBE54}" type="slidenum">
              <a:rPr lang="en-US" smtClean="0"/>
              <a:t>‹#›</a:t>
            </a:fld>
            <a:endParaRPr lang="en-US"/>
          </a:p>
        </p:txBody>
      </p:sp>
    </p:spTree>
    <p:extLst>
      <p:ext uri="{BB962C8B-B14F-4D97-AF65-F5344CB8AC3E}">
        <p14:creationId xmlns:p14="http://schemas.microsoft.com/office/powerpoint/2010/main" val="30123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Underwater.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lum bright="-10000" contrast="10000"/>
          </a:blip>
          <a:srcRect b="17288"/>
          <a:stretch/>
        </p:blipFill>
        <p:spPr>
          <a:xfrm>
            <a:off x="3628" y="0"/>
            <a:ext cx="9140372" cy="5040087"/>
          </a:xfrm>
          <a:prstGeom prst="rect">
            <a:avLst/>
          </a:prstGeom>
          <a:effectLst/>
        </p:spPr>
      </p:pic>
      <p:sp>
        <p:nvSpPr>
          <p:cNvPr id="8" name="Rectangle 7"/>
          <p:cNvSpPr/>
          <p:nvPr userDrawn="1"/>
        </p:nvSpPr>
        <p:spPr>
          <a:xfrm>
            <a:off x="228600" y="133350"/>
            <a:ext cx="8686800" cy="4800600"/>
          </a:xfrm>
          <a:prstGeom prst="rect">
            <a:avLst/>
          </a:prstGeom>
          <a:solidFill>
            <a:srgbClr val="08121E">
              <a:alpha val="85098"/>
            </a:srgb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145381"/>
            <a:ext cx="8686800" cy="85725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123950"/>
            <a:ext cx="8686800" cy="3810000"/>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6C38FF-1135-452F-B316-4A0FEB586337}" type="datetimeFigureOut">
              <a:rPr lang="en-US" smtClean="0"/>
              <a:t>8/4/2014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7789"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F480BC-A276-4DB1-9CEC-085B721FBE54}" type="slidenum">
              <a:rPr lang="en-US" smtClean="0"/>
              <a:t>‹#›</a:t>
            </a:fld>
            <a:endParaRPr lang="en-US"/>
          </a:p>
        </p:txBody>
      </p:sp>
    </p:spTree>
    <p:extLst>
      <p:ext uri="{BB962C8B-B14F-4D97-AF65-F5344CB8AC3E}">
        <p14:creationId xmlns:p14="http://schemas.microsoft.com/office/powerpoint/2010/main" val="173511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txStyles>
    <p:titleStyle>
      <a:lvl1pPr algn="ctr" defTabSz="914400" rtl="0" eaLnBrk="1" latinLnBrk="0" hangingPunct="1">
        <a:spcBef>
          <a:spcPct val="0"/>
        </a:spcBef>
        <a:buNone/>
        <a:defRPr sz="4000" b="0"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fcat.fldoe.org/eoc/pdf/BiologyFL11Sp.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endParaRPr lang="en-US" dirty="0"/>
          </a:p>
        </p:txBody>
      </p:sp>
      <p:sp>
        <p:nvSpPr>
          <p:cNvPr id="3" name="Subtitle 2"/>
          <p:cNvSpPr>
            <a:spLocks noGrp="1"/>
          </p:cNvSpPr>
          <p:nvPr>
            <p:ph type="subTitle" idx="1"/>
          </p:nvPr>
        </p:nvSpPr>
        <p:spPr/>
        <p:txBody>
          <a:bodyPr/>
          <a:lstStyle/>
          <a:p>
            <a:r>
              <a:rPr lang="en-US" dirty="0" smtClean="0"/>
              <a:t>Class Syllabus</a:t>
            </a:r>
            <a:endParaRPr lang="en-US" dirty="0"/>
          </a:p>
        </p:txBody>
      </p:sp>
    </p:spTree>
    <p:extLst>
      <p:ext uri="{BB962C8B-B14F-4D97-AF65-F5344CB8AC3E}">
        <p14:creationId xmlns:p14="http://schemas.microsoft.com/office/powerpoint/2010/main" val="81762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Course Exam (</a:t>
            </a:r>
            <a:r>
              <a:rPr lang="en-US" b="1" dirty="0" err="1"/>
              <a:t>EOC</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All </a:t>
            </a:r>
            <a:r>
              <a:rPr lang="en-US" dirty="0"/>
              <a:t>Florida Biology I students are required to take a state-created, computer based </a:t>
            </a:r>
            <a:r>
              <a:rPr lang="en-US" i="1" dirty="0"/>
              <a:t>End of Course</a:t>
            </a:r>
            <a:r>
              <a:rPr lang="en-US" dirty="0"/>
              <a:t> (</a:t>
            </a:r>
            <a:r>
              <a:rPr lang="en-US" dirty="0" err="1"/>
              <a:t>EOC</a:t>
            </a:r>
            <a:r>
              <a:rPr lang="en-US" dirty="0"/>
              <a:t>) exam in May. You will be tested on your knowledge and comprehension of the Biology Sunshine State Standards on this exam. This class will cover these standards in depth to prepare you for success on this assessment. Under law, the state test will account for 30% of your final course grade. For more about the </a:t>
            </a:r>
            <a:r>
              <a:rPr lang="en-US" dirty="0" err="1"/>
              <a:t>EOC</a:t>
            </a:r>
            <a:r>
              <a:rPr lang="en-US" dirty="0"/>
              <a:t> exam: </a:t>
            </a:r>
            <a:r>
              <a:rPr lang="en-US" u="sng" dirty="0">
                <a:hlinkClick r:id="rId2"/>
              </a:rPr>
              <a:t>http://</a:t>
            </a:r>
            <a:r>
              <a:rPr lang="en-US" u="sng" dirty="0" smtClean="0">
                <a:hlinkClick r:id="rId2"/>
              </a:rPr>
              <a:t>fcat.fldoe.org/eoc/pdf/BiologyFL11Sp.pdf</a:t>
            </a:r>
            <a:endParaRPr lang="en-US" dirty="0"/>
          </a:p>
        </p:txBody>
      </p:sp>
    </p:spTree>
    <p:extLst>
      <p:ext uri="{BB962C8B-B14F-4D97-AF65-F5344CB8AC3E}">
        <p14:creationId xmlns:p14="http://schemas.microsoft.com/office/powerpoint/2010/main" val="222204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Mr. G’s Science Department Web </a:t>
            </a:r>
            <a:r>
              <a:rPr lang="en-US" b="1" i="1" dirty="0" smtClean="0"/>
              <a:t>World</a:t>
            </a:r>
            <a:endParaRPr lang="en-US" dirty="0"/>
          </a:p>
        </p:txBody>
      </p:sp>
      <p:sp>
        <p:nvSpPr>
          <p:cNvPr id="3" name="Content Placeholder 2"/>
          <p:cNvSpPr>
            <a:spLocks noGrp="1"/>
          </p:cNvSpPr>
          <p:nvPr>
            <p:ph idx="1"/>
          </p:nvPr>
        </p:nvSpPr>
        <p:spPr/>
        <p:txBody>
          <a:bodyPr>
            <a:normAutofit lnSpcReduction="10000"/>
          </a:bodyPr>
          <a:lstStyle/>
          <a:p>
            <a:r>
              <a:rPr lang="nl-BE" b="1" dirty="0" smtClean="0"/>
              <a:t>Web </a:t>
            </a:r>
            <a:r>
              <a:rPr lang="nl-BE" b="1" dirty="0"/>
              <a:t>Page:</a:t>
            </a:r>
            <a:r>
              <a:rPr lang="nl-BE" dirty="0"/>
              <a:t> 		http://www.nakedscience.org/mrg/index.html</a:t>
            </a:r>
            <a:endParaRPr lang="en-US" dirty="0"/>
          </a:p>
          <a:p>
            <a:endParaRPr lang="en-US" b="1" dirty="0" smtClean="0"/>
          </a:p>
          <a:p>
            <a:r>
              <a:rPr lang="en-US" b="1" dirty="0" smtClean="0"/>
              <a:t>Science </a:t>
            </a:r>
            <a:r>
              <a:rPr lang="en-US" b="1" dirty="0"/>
              <a:t>Blog:</a:t>
            </a:r>
            <a:r>
              <a:rPr lang="en-US" dirty="0"/>
              <a:t> </a:t>
            </a:r>
            <a:r>
              <a:rPr lang="en-US" dirty="0" smtClean="0"/>
              <a:t> http</a:t>
            </a:r>
            <a:r>
              <a:rPr lang="en-US" dirty="0"/>
              <a:t>://nakedscience.blogspot.com/</a:t>
            </a:r>
          </a:p>
          <a:p>
            <a:endParaRPr lang="en-US" b="1" dirty="0" smtClean="0"/>
          </a:p>
          <a:p>
            <a:r>
              <a:rPr lang="en-US" b="1" dirty="0" smtClean="0"/>
              <a:t>Email</a:t>
            </a:r>
            <a:r>
              <a:rPr lang="en-US" b="1" dirty="0"/>
              <a:t>:</a:t>
            </a:r>
            <a:r>
              <a:rPr lang="en-US" dirty="0"/>
              <a:t> </a:t>
            </a:r>
            <a:endParaRPr lang="en-US" dirty="0" smtClean="0"/>
          </a:p>
          <a:p>
            <a:pPr lvl="1"/>
            <a:r>
              <a:rPr lang="en-US" b="1" i="1" dirty="0" smtClean="0"/>
              <a:t>School </a:t>
            </a:r>
            <a:r>
              <a:rPr lang="en-US" b="1" i="1" dirty="0"/>
              <a:t>Email</a:t>
            </a:r>
            <a:r>
              <a:rPr lang="en-US" b="1" dirty="0"/>
              <a:t>:</a:t>
            </a:r>
            <a:r>
              <a:rPr lang="en-US" dirty="0"/>
              <a:t> </a:t>
            </a:r>
            <a:r>
              <a:rPr lang="en-US" dirty="0" smtClean="0"/>
              <a:t>giacobbej@odysseycharterschool.com</a:t>
            </a:r>
          </a:p>
          <a:p>
            <a:pPr lvl="1"/>
            <a:r>
              <a:rPr lang="en-US" b="1" i="1" dirty="0" smtClean="0"/>
              <a:t>Home </a:t>
            </a:r>
            <a:r>
              <a:rPr lang="en-US" b="1" i="1" dirty="0"/>
              <a:t>Email:</a:t>
            </a:r>
            <a:r>
              <a:rPr lang="en-US" dirty="0"/>
              <a:t> jgiacobbe@nakedscience.org</a:t>
            </a:r>
          </a:p>
          <a:p>
            <a:pPr marL="0" indent="0">
              <a:buNone/>
            </a:pPr>
            <a:endParaRPr lang="en-US" dirty="0"/>
          </a:p>
          <a:p>
            <a:endParaRPr lang="en-US" dirty="0"/>
          </a:p>
        </p:txBody>
      </p:sp>
    </p:spTree>
    <p:extLst>
      <p:ext uri="{BB962C8B-B14F-4D97-AF65-F5344CB8AC3E}">
        <p14:creationId xmlns:p14="http://schemas.microsoft.com/office/powerpoint/2010/main" val="2975253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reflection blurRad="6350" stA="55000" endA="300" endPos="45500" dir="5400000" sy="-100000" algn="bl" rotWithShape="0"/>
                </a:effectLst>
              </a:rPr>
              <a:t>Science Prefix Vocabulary List – </a:t>
            </a:r>
            <a:r>
              <a:rPr lang="en-US" sz="2800" dirty="0" smtClean="0">
                <a:effectLst>
                  <a:reflection blurRad="6350" stA="55000" endA="300" endPos="45500" dir="5400000" sy="-100000" algn="bl" rotWithShape="0"/>
                </a:effectLst>
              </a:rPr>
              <a:t/>
            </a:r>
            <a:br>
              <a:rPr lang="en-US" sz="2800" dirty="0" smtClean="0">
                <a:effectLst>
                  <a:reflection blurRad="6350" stA="55000" endA="300" endPos="45500" dir="5400000" sy="-100000" algn="bl" rotWithShape="0"/>
                </a:effectLst>
              </a:rPr>
            </a:br>
            <a:r>
              <a:rPr lang="en-US" sz="2800" dirty="0" smtClean="0">
                <a:effectLst>
                  <a:reflection blurRad="6350" stA="55000" endA="300" endPos="45500" dir="5400000" sy="-100000" algn="bl" rotWithShape="0"/>
                </a:effectLst>
              </a:rPr>
              <a:t>You </a:t>
            </a:r>
            <a:r>
              <a:rPr lang="en-US" sz="2800" dirty="0">
                <a:effectLst>
                  <a:reflection blurRad="6350" stA="55000" endA="300" endPos="45500" dir="5400000" sy="-100000" algn="bl" rotWithShape="0"/>
                </a:effectLst>
              </a:rPr>
              <a:t>Should Totally Memorize These </a:t>
            </a:r>
            <a:r>
              <a:rPr lang="en-US" sz="2800" dirty="0" smtClean="0">
                <a:effectLst>
                  <a:reflection blurRad="6350" stA="55000" endA="300" endPos="45500" dir="5400000" sy="-100000" algn="bl" rotWithShape="0"/>
                </a:effectLst>
              </a:rPr>
              <a:t>Now</a:t>
            </a:r>
            <a:endParaRPr lang="en-US" sz="2800" dirty="0">
              <a:effectLst>
                <a:reflection blurRad="6350" stA="55000" endA="300" endPos="45500" dir="5400000" sy="-100000" algn="bl" rotWithShape="0"/>
              </a:effectLst>
            </a:endParaRPr>
          </a:p>
        </p:txBody>
      </p:sp>
      <p:sp>
        <p:nvSpPr>
          <p:cNvPr id="3" name="Content Placeholder 2"/>
          <p:cNvSpPr>
            <a:spLocks noGrp="1"/>
          </p:cNvSpPr>
          <p:nvPr>
            <p:ph idx="1"/>
          </p:nvPr>
        </p:nvSpPr>
        <p:spPr/>
        <p:txBody>
          <a:bodyPr>
            <a:normAutofit fontScale="40000" lnSpcReduction="20000"/>
          </a:bodyPr>
          <a:lstStyle/>
          <a:p>
            <a:r>
              <a:rPr lang="en-US" dirty="0"/>
              <a:t> </a:t>
            </a:r>
          </a:p>
          <a:p>
            <a:r>
              <a:rPr lang="en-US" dirty="0"/>
              <a:t>A- 		</a:t>
            </a:r>
            <a:r>
              <a:rPr lang="en-US" i="1" dirty="0"/>
              <a:t>not or without				</a:t>
            </a:r>
            <a:r>
              <a:rPr lang="en-US" dirty="0"/>
              <a:t>Hetero-		</a:t>
            </a:r>
            <a:r>
              <a:rPr lang="en-US" i="1" dirty="0"/>
              <a:t>different</a:t>
            </a:r>
            <a:endParaRPr lang="en-US" dirty="0"/>
          </a:p>
          <a:p>
            <a:r>
              <a:rPr lang="en-US" dirty="0"/>
              <a:t>Ante- 		</a:t>
            </a:r>
            <a:r>
              <a:rPr lang="en-US" i="1" dirty="0"/>
              <a:t>in front; before 				</a:t>
            </a:r>
            <a:r>
              <a:rPr lang="en-US" dirty="0"/>
              <a:t>Homo- 		</a:t>
            </a:r>
            <a:r>
              <a:rPr lang="en-US" i="1" dirty="0"/>
              <a:t>alike; same</a:t>
            </a:r>
            <a:endParaRPr lang="en-US" dirty="0"/>
          </a:p>
          <a:p>
            <a:r>
              <a:rPr lang="en-US" dirty="0"/>
              <a:t>Anti- 		</a:t>
            </a:r>
            <a:r>
              <a:rPr lang="en-US" i="1" dirty="0"/>
              <a:t>against; opposed to</a:t>
            </a:r>
            <a:r>
              <a:rPr lang="en-US" dirty="0"/>
              <a:t> 			Hydro- 		</a:t>
            </a:r>
            <a:r>
              <a:rPr lang="en-US" i="1" dirty="0"/>
              <a:t>water</a:t>
            </a:r>
            <a:endParaRPr lang="en-US" dirty="0"/>
          </a:p>
          <a:p>
            <a:r>
              <a:rPr lang="en-US" dirty="0"/>
              <a:t>Aqua- 		</a:t>
            </a:r>
            <a:r>
              <a:rPr lang="en-US" i="1" dirty="0"/>
              <a:t>water				</a:t>
            </a:r>
            <a:r>
              <a:rPr lang="en-US" dirty="0" smtClean="0"/>
              <a:t>Hyper- </a:t>
            </a:r>
            <a:r>
              <a:rPr lang="en-US" dirty="0"/>
              <a:t>		</a:t>
            </a:r>
            <a:r>
              <a:rPr lang="en-US" i="1" dirty="0"/>
              <a:t>more than; above</a:t>
            </a:r>
            <a:endParaRPr lang="en-US" dirty="0"/>
          </a:p>
          <a:p>
            <a:r>
              <a:rPr lang="en-US" dirty="0"/>
              <a:t>Auto- 		</a:t>
            </a:r>
            <a:r>
              <a:rPr lang="en-US" i="1" dirty="0"/>
              <a:t>self				</a:t>
            </a:r>
            <a:r>
              <a:rPr lang="en-US" dirty="0" smtClean="0"/>
              <a:t>Hypo- </a:t>
            </a:r>
            <a:r>
              <a:rPr lang="en-US" dirty="0"/>
              <a:t>		</a:t>
            </a:r>
            <a:r>
              <a:rPr lang="en-US" i="1" dirty="0"/>
              <a:t>under; less than</a:t>
            </a:r>
            <a:endParaRPr lang="en-US" dirty="0"/>
          </a:p>
          <a:p>
            <a:r>
              <a:rPr lang="en-US" dirty="0"/>
              <a:t>Bi- 		</a:t>
            </a:r>
            <a:r>
              <a:rPr lang="en-US" i="1" dirty="0"/>
              <a:t>two				</a:t>
            </a:r>
            <a:r>
              <a:rPr lang="en-US" dirty="0" smtClean="0"/>
              <a:t>Inter- </a:t>
            </a:r>
            <a:r>
              <a:rPr lang="en-US" dirty="0"/>
              <a:t>		</a:t>
            </a:r>
            <a:r>
              <a:rPr lang="en-US" i="1" dirty="0"/>
              <a:t>between; together</a:t>
            </a:r>
            <a:endParaRPr lang="en-US" dirty="0"/>
          </a:p>
          <a:p>
            <a:r>
              <a:rPr lang="en-US" dirty="0"/>
              <a:t>Bio- 		</a:t>
            </a:r>
            <a:r>
              <a:rPr lang="en-US" i="1" dirty="0"/>
              <a:t>life; living				</a:t>
            </a:r>
            <a:r>
              <a:rPr lang="en-US" dirty="0" err="1"/>
              <a:t>Iso</a:t>
            </a:r>
            <a:r>
              <a:rPr lang="en-US" dirty="0"/>
              <a:t>- 		</a:t>
            </a:r>
            <a:r>
              <a:rPr lang="en-US" i="1" dirty="0"/>
              <a:t>equal</a:t>
            </a:r>
            <a:endParaRPr lang="en-US" dirty="0"/>
          </a:p>
          <a:p>
            <a:r>
              <a:rPr lang="en-US" dirty="0"/>
              <a:t>Di- 		</a:t>
            </a:r>
            <a:r>
              <a:rPr lang="en-US" i="1" dirty="0"/>
              <a:t>two				</a:t>
            </a:r>
            <a:r>
              <a:rPr lang="en-US" dirty="0" smtClean="0"/>
              <a:t>Macro- </a:t>
            </a:r>
            <a:r>
              <a:rPr lang="en-US" dirty="0"/>
              <a:t>		</a:t>
            </a:r>
            <a:r>
              <a:rPr lang="en-US" i="1" dirty="0"/>
              <a:t>large</a:t>
            </a:r>
            <a:endParaRPr lang="en-US" dirty="0"/>
          </a:p>
          <a:p>
            <a:r>
              <a:rPr lang="en-US" dirty="0"/>
              <a:t>Co-		</a:t>
            </a:r>
            <a:r>
              <a:rPr lang="en-US" i="1" dirty="0"/>
              <a:t>together; with				</a:t>
            </a:r>
            <a:r>
              <a:rPr lang="en-US" dirty="0"/>
              <a:t>Micro- 		</a:t>
            </a:r>
            <a:r>
              <a:rPr lang="en-US" i="1" dirty="0"/>
              <a:t>small</a:t>
            </a:r>
            <a:endParaRPr lang="en-US" dirty="0"/>
          </a:p>
          <a:p>
            <a:r>
              <a:rPr lang="en-US" dirty="0" err="1"/>
              <a:t>Cyto</a:t>
            </a:r>
            <a:r>
              <a:rPr lang="en-US" dirty="0"/>
              <a:t>-		</a:t>
            </a:r>
            <a:r>
              <a:rPr lang="en-US" i="1" dirty="0"/>
              <a:t>relating to a cell			</a:t>
            </a:r>
            <a:r>
              <a:rPr lang="en-US" i="1" dirty="0" smtClean="0"/>
              <a:t>	</a:t>
            </a:r>
            <a:r>
              <a:rPr lang="en-US" dirty="0" smtClean="0"/>
              <a:t>Mono- </a:t>
            </a:r>
            <a:r>
              <a:rPr lang="en-US" dirty="0"/>
              <a:t>		</a:t>
            </a:r>
            <a:r>
              <a:rPr lang="en-US" i="1" dirty="0"/>
              <a:t>one</a:t>
            </a:r>
            <a:endParaRPr lang="en-US" dirty="0"/>
          </a:p>
          <a:p>
            <a:r>
              <a:rPr lang="en-US" dirty="0"/>
              <a:t>Eco-</a:t>
            </a:r>
            <a:r>
              <a:rPr lang="en-US" i="1" dirty="0"/>
              <a:t>		relating to the environment		</a:t>
            </a:r>
            <a:r>
              <a:rPr lang="en-US" i="1" dirty="0" smtClean="0"/>
              <a:t>	</a:t>
            </a:r>
            <a:r>
              <a:rPr lang="en-US" dirty="0" smtClean="0"/>
              <a:t>Multi- </a:t>
            </a:r>
            <a:r>
              <a:rPr lang="en-US" dirty="0"/>
              <a:t>		</a:t>
            </a:r>
            <a:r>
              <a:rPr lang="en-US" i="1" dirty="0"/>
              <a:t>many</a:t>
            </a:r>
            <a:endParaRPr lang="en-US" dirty="0"/>
          </a:p>
          <a:p>
            <a:r>
              <a:rPr lang="en-US" i="1" dirty="0" err="1"/>
              <a:t>Ecto</a:t>
            </a:r>
            <a:r>
              <a:rPr lang="en-US" i="1" dirty="0"/>
              <a:t>-		outer; external				</a:t>
            </a:r>
            <a:r>
              <a:rPr lang="en-US" dirty="0"/>
              <a:t>Photo- 		</a:t>
            </a:r>
            <a:r>
              <a:rPr lang="en-US" i="1" dirty="0"/>
              <a:t>light</a:t>
            </a:r>
            <a:endParaRPr lang="en-US" dirty="0"/>
          </a:p>
          <a:p>
            <a:r>
              <a:rPr lang="en-US" dirty="0"/>
              <a:t>Endo- 		</a:t>
            </a:r>
            <a:r>
              <a:rPr lang="en-US" i="1" dirty="0"/>
              <a:t>inside; inner				</a:t>
            </a:r>
            <a:r>
              <a:rPr lang="en-US" dirty="0"/>
              <a:t>Poly- 		</a:t>
            </a:r>
            <a:r>
              <a:rPr lang="en-US" i="1" dirty="0"/>
              <a:t>many</a:t>
            </a:r>
            <a:endParaRPr lang="en-US" dirty="0"/>
          </a:p>
          <a:p>
            <a:r>
              <a:rPr lang="en-US" dirty="0"/>
              <a:t>Ex-</a:t>
            </a:r>
            <a:r>
              <a:rPr lang="en-US" i="1" dirty="0"/>
              <a:t>		outside; away from			</a:t>
            </a:r>
            <a:r>
              <a:rPr lang="en-US" dirty="0"/>
              <a:t>Pseudo- 	</a:t>
            </a:r>
            <a:r>
              <a:rPr lang="en-US" dirty="0" smtClean="0"/>
              <a:t>	</a:t>
            </a:r>
            <a:r>
              <a:rPr lang="en-US" i="1" dirty="0" smtClean="0"/>
              <a:t>false</a:t>
            </a:r>
            <a:endParaRPr lang="en-US" dirty="0"/>
          </a:p>
          <a:p>
            <a:r>
              <a:rPr lang="en-US" dirty="0" err="1"/>
              <a:t>Exo</a:t>
            </a:r>
            <a:r>
              <a:rPr lang="en-US" dirty="0"/>
              <a:t>-		</a:t>
            </a:r>
            <a:r>
              <a:rPr lang="en-US" i="1" dirty="0"/>
              <a:t>outside; Out of				</a:t>
            </a:r>
            <a:r>
              <a:rPr lang="en-US" dirty="0"/>
              <a:t>Un-</a:t>
            </a:r>
            <a:r>
              <a:rPr lang="en-US" i="1" dirty="0"/>
              <a:t>		opposite of; contrary to</a:t>
            </a:r>
            <a:endParaRPr lang="en-US" dirty="0"/>
          </a:p>
          <a:p>
            <a:endParaRPr lang="en-US" dirty="0"/>
          </a:p>
        </p:txBody>
      </p:sp>
    </p:spTree>
    <p:extLst>
      <p:ext uri="{BB962C8B-B14F-4D97-AF65-F5344CB8AC3E}">
        <p14:creationId xmlns:p14="http://schemas.microsoft.com/office/powerpoint/2010/main" val="276305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reflection blurRad="6350" stA="55000" endA="300" endPos="45500" dir="5400000" sy="-100000" algn="bl" rotWithShape="0"/>
                </a:effectLst>
              </a:rPr>
              <a:t>Lab Report Template -Keep For Your </a:t>
            </a:r>
            <a:r>
              <a:rPr lang="en-US" sz="3200" dirty="0" smtClean="0">
                <a:effectLst>
                  <a:reflection blurRad="6350" stA="55000" endA="300" endPos="45500" dir="5400000" sy="-100000" algn="bl" rotWithShape="0"/>
                </a:effectLst>
              </a:rPr>
              <a:t>Reference</a:t>
            </a:r>
            <a:endParaRPr lang="en-US" sz="3200" dirty="0">
              <a:effectLst>
                <a:reflection blurRad="6350" stA="55000" endA="300" endPos="45500" dir="5400000" sy="-100000" algn="bl" rotWithShape="0"/>
              </a:effectLst>
            </a:endParaRPr>
          </a:p>
        </p:txBody>
      </p:sp>
      <p:sp>
        <p:nvSpPr>
          <p:cNvPr id="3" name="Content Placeholder 2"/>
          <p:cNvSpPr>
            <a:spLocks noGrp="1"/>
          </p:cNvSpPr>
          <p:nvPr>
            <p:ph idx="1"/>
          </p:nvPr>
        </p:nvSpPr>
        <p:spPr/>
        <p:txBody>
          <a:bodyPr>
            <a:normAutofit fontScale="25000" lnSpcReduction="20000"/>
          </a:bodyPr>
          <a:lstStyle/>
          <a:p>
            <a:r>
              <a:rPr lang="en-US" sz="4400" dirty="0" smtClean="0"/>
              <a:t>Title </a:t>
            </a:r>
            <a:r>
              <a:rPr lang="en-US" sz="4400" dirty="0"/>
              <a:t>and Cover Page:</a:t>
            </a:r>
          </a:p>
          <a:p>
            <a:pPr marL="0" indent="0">
              <a:buNone/>
            </a:pPr>
            <a:r>
              <a:rPr lang="en-US" sz="4400" dirty="0"/>
              <a:t>	* </a:t>
            </a:r>
            <a:r>
              <a:rPr lang="en-US" sz="4400" i="1" dirty="0"/>
              <a:t>a brief, concise, yet descriptive Title, Your Name(s), Instructor, Date, Institution </a:t>
            </a:r>
            <a:endParaRPr lang="en-US" sz="4400" dirty="0"/>
          </a:p>
          <a:p>
            <a:r>
              <a:rPr lang="en-US" sz="4400" dirty="0"/>
              <a:t>Statement of the Problem:</a:t>
            </a:r>
          </a:p>
          <a:p>
            <a:pPr marL="0" indent="0">
              <a:buNone/>
            </a:pPr>
            <a:r>
              <a:rPr lang="en-US" sz="4400" i="1" dirty="0"/>
              <a:t>	* What question(s) are you trying to answer? </a:t>
            </a:r>
            <a:br>
              <a:rPr lang="en-US" sz="4400" i="1" dirty="0"/>
            </a:br>
            <a:r>
              <a:rPr lang="en-US" sz="4400" i="1" dirty="0"/>
              <a:t>	* Include any preliminary observations or background information about the subject </a:t>
            </a:r>
            <a:endParaRPr lang="en-US" sz="4400" dirty="0"/>
          </a:p>
          <a:p>
            <a:r>
              <a:rPr lang="en-US" sz="4400" dirty="0"/>
              <a:t>Hypothesis:</a:t>
            </a:r>
          </a:p>
          <a:p>
            <a:pPr marL="0" indent="0">
              <a:buNone/>
            </a:pPr>
            <a:r>
              <a:rPr lang="en-US" sz="4400" i="1" dirty="0"/>
              <a:t>	* Write a possible solution for the problem.</a:t>
            </a:r>
            <a:br>
              <a:rPr lang="en-US" sz="4400" i="1" dirty="0"/>
            </a:br>
            <a:r>
              <a:rPr lang="en-US" sz="4400" i="1" dirty="0"/>
              <a:t>	* Make sure this possible solution is a complete sentence.</a:t>
            </a:r>
            <a:br>
              <a:rPr lang="en-US" sz="4400" i="1" dirty="0"/>
            </a:br>
            <a:r>
              <a:rPr lang="en-US" sz="4400" i="1" dirty="0"/>
              <a:t>	* Make sure the statement is testable. </a:t>
            </a:r>
            <a:endParaRPr lang="en-US" sz="4400" dirty="0"/>
          </a:p>
          <a:p>
            <a:r>
              <a:rPr lang="en-US" sz="4400" dirty="0"/>
              <a:t>Materials: </a:t>
            </a:r>
          </a:p>
          <a:p>
            <a:pPr marL="0" indent="0">
              <a:buNone/>
            </a:pPr>
            <a:r>
              <a:rPr lang="en-US" sz="4400" i="1" dirty="0"/>
              <a:t>	* Make a list of ALL items used in the lab.</a:t>
            </a:r>
            <a:endParaRPr lang="en-US" sz="4400" dirty="0"/>
          </a:p>
          <a:p>
            <a:r>
              <a:rPr lang="en-US" sz="4400" dirty="0"/>
              <a:t>Procedure: </a:t>
            </a:r>
          </a:p>
          <a:p>
            <a:pPr marL="0" indent="0">
              <a:buNone/>
            </a:pPr>
            <a:r>
              <a:rPr lang="en-US" sz="4400" i="1" dirty="0"/>
              <a:t>	* Write a paragraph (complete sentences) which explains what you did in the lab. </a:t>
            </a:r>
            <a:br>
              <a:rPr lang="en-US" sz="4400" i="1" dirty="0"/>
            </a:br>
            <a:r>
              <a:rPr lang="en-US" sz="4400" i="1" dirty="0"/>
              <a:t>	* Your procedure should be written so that anyone else could repeat the experiment.</a:t>
            </a:r>
            <a:endParaRPr lang="en-US" sz="4400" dirty="0"/>
          </a:p>
          <a:p>
            <a:r>
              <a:rPr lang="en-US" sz="4400" dirty="0"/>
              <a:t>Results (Data):</a:t>
            </a:r>
          </a:p>
          <a:p>
            <a:pPr marL="0" indent="0">
              <a:buNone/>
            </a:pPr>
            <a:r>
              <a:rPr lang="en-US" sz="4400" i="1" dirty="0"/>
              <a:t>	* This section should include any data tables, observations, or additional notes you make during the lab. </a:t>
            </a:r>
            <a:br>
              <a:rPr lang="en-US" sz="4400" i="1" dirty="0"/>
            </a:br>
            <a:r>
              <a:rPr lang="en-US" sz="4400" i="1" dirty="0"/>
              <a:t>	* You may attach a separate sheet(s) if necessary.</a:t>
            </a:r>
            <a:br>
              <a:rPr lang="en-US" sz="4400" i="1" dirty="0"/>
            </a:br>
            <a:r>
              <a:rPr lang="en-US" sz="4400" i="1" dirty="0"/>
              <a:t>	* All tables, graphs and charts should be labeled appropriately</a:t>
            </a:r>
            <a:endParaRPr lang="en-US" sz="4400" dirty="0"/>
          </a:p>
          <a:p>
            <a:r>
              <a:rPr lang="en-US" sz="4400" dirty="0"/>
              <a:t>Conclusions: </a:t>
            </a:r>
          </a:p>
          <a:p>
            <a:pPr marL="0" indent="0">
              <a:buNone/>
            </a:pPr>
            <a:r>
              <a:rPr lang="en-US" sz="4400" i="1" dirty="0"/>
              <a:t>	* Accept or reject your hypothesis.</a:t>
            </a:r>
            <a:br>
              <a:rPr lang="en-US" sz="4400" i="1" dirty="0"/>
            </a:br>
            <a:r>
              <a:rPr lang="en-US" sz="4400" i="1" dirty="0"/>
              <a:t>	* EXPLAIN why you accepted or rejected your hypothesis using data from the lab.</a:t>
            </a:r>
            <a:br>
              <a:rPr lang="en-US" sz="4400" i="1" dirty="0"/>
            </a:br>
            <a:r>
              <a:rPr lang="en-US" sz="4400" i="1" dirty="0"/>
              <a:t>	* Include a summary of the data - averages, highest, lowest.. etc. to help the reader understand your results</a:t>
            </a:r>
            <a:br>
              <a:rPr lang="en-US" sz="4400" i="1" dirty="0"/>
            </a:br>
            <a:r>
              <a:rPr lang="en-US" sz="4400" i="1" dirty="0"/>
              <a:t>	* List one thing you learned and describe how it applies to a real-life situation. </a:t>
            </a:r>
            <a:br>
              <a:rPr lang="en-US" sz="4400" i="1" dirty="0"/>
            </a:br>
            <a:r>
              <a:rPr lang="en-US" sz="4400" i="1" dirty="0"/>
              <a:t>	*Discuss possible errors that could have occurred in the collection of the data (experimental errors</a:t>
            </a:r>
            <a:r>
              <a:rPr lang="en-US" sz="4400" i="1" dirty="0" smtClean="0"/>
              <a:t>)</a:t>
            </a:r>
            <a:endParaRPr lang="en-US" sz="4400" dirty="0"/>
          </a:p>
          <a:p>
            <a:endParaRPr lang="en-US" dirty="0"/>
          </a:p>
        </p:txBody>
      </p:sp>
    </p:spTree>
    <p:extLst>
      <p:ext uri="{BB962C8B-B14F-4D97-AF65-F5344CB8AC3E}">
        <p14:creationId xmlns:p14="http://schemas.microsoft.com/office/powerpoint/2010/main" val="96306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380"/>
            <a:ext cx="8686800" cy="1130969"/>
          </a:xfrm>
        </p:spPr>
        <p:txBody>
          <a:bodyPr>
            <a:normAutofit/>
          </a:bodyPr>
          <a:lstStyle/>
          <a:p>
            <a:r>
              <a:rPr lang="en-US" sz="3100" b="1" dirty="0" smtClean="0"/>
              <a:t>Biology II </a:t>
            </a:r>
            <a:r>
              <a:rPr lang="en-US" sz="3100" b="1" dirty="0"/>
              <a:t>– </a:t>
            </a:r>
            <a:r>
              <a:rPr lang="en-US" sz="3100" b="1" dirty="0" smtClean="0"/>
              <a:t/>
            </a:r>
            <a:br>
              <a:rPr lang="en-US" sz="3100" b="1" dirty="0" smtClean="0"/>
            </a:br>
            <a:r>
              <a:rPr lang="en-US" sz="3100" b="1" dirty="0" smtClean="0"/>
              <a:t>Review </a:t>
            </a:r>
            <a:r>
              <a:rPr lang="en-US" sz="3100" b="1" dirty="0"/>
              <a:t>&amp; Understanding of the </a:t>
            </a:r>
            <a:r>
              <a:rPr lang="en-US" sz="3100" b="1" dirty="0" smtClean="0"/>
              <a:t>Syllabus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i="1" dirty="0"/>
          </a:p>
          <a:p>
            <a:pPr marL="0" indent="0" algn="ctr">
              <a:buNone/>
            </a:pPr>
            <a:r>
              <a:rPr lang="en-US" i="1" dirty="0" smtClean="0"/>
              <a:t>(</a:t>
            </a:r>
            <a:r>
              <a:rPr lang="en-US" i="1" dirty="0"/>
              <a:t>must be signed by parent/guardian and student)</a:t>
            </a:r>
            <a:endParaRPr lang="en-US" dirty="0"/>
          </a:p>
          <a:p>
            <a:pPr marL="0" indent="0">
              <a:buNone/>
            </a:pPr>
            <a:r>
              <a:rPr lang="en-US" dirty="0"/>
              <a:t>  </a:t>
            </a:r>
          </a:p>
          <a:p>
            <a:pPr marL="0" indent="0">
              <a:buNone/>
            </a:pPr>
            <a:r>
              <a:rPr lang="en-US" dirty="0"/>
              <a:t>Student Signature: 	__________________________	Date: ________________________</a:t>
            </a:r>
          </a:p>
          <a:p>
            <a:pPr marL="0" indent="0">
              <a:buNone/>
            </a:pPr>
            <a:r>
              <a:rPr lang="en-US" dirty="0"/>
              <a:t> </a:t>
            </a:r>
          </a:p>
          <a:p>
            <a:pPr marL="0" indent="0">
              <a:buNone/>
            </a:pPr>
            <a:r>
              <a:rPr lang="en-US" dirty="0"/>
              <a:t>Student Name (print): __________________________	</a:t>
            </a:r>
          </a:p>
          <a:p>
            <a:pPr marL="0" indent="0">
              <a:buNone/>
            </a:pPr>
            <a:r>
              <a:rPr lang="en-US" dirty="0"/>
              <a:t>  </a:t>
            </a:r>
          </a:p>
          <a:p>
            <a:pPr marL="0" indent="0">
              <a:buNone/>
            </a:pPr>
            <a:r>
              <a:rPr lang="en-US" dirty="0"/>
              <a:t>Student email (optional): __________________________	</a:t>
            </a:r>
          </a:p>
          <a:p>
            <a:pPr marL="0" indent="0">
              <a:buNone/>
            </a:pPr>
            <a:r>
              <a:rPr lang="en-US" dirty="0"/>
              <a:t>  </a:t>
            </a:r>
          </a:p>
          <a:p>
            <a:pPr marL="0" indent="0">
              <a:buNone/>
            </a:pPr>
            <a:r>
              <a:rPr lang="en-US" dirty="0"/>
              <a:t>Parent/Guardian Signature: __________________________Date: </a:t>
            </a:r>
            <a:r>
              <a:rPr lang="en-US" dirty="0" smtClean="0"/>
              <a:t>_______________________</a:t>
            </a:r>
            <a:r>
              <a:rPr lang="en-US" dirty="0"/>
              <a:t> </a:t>
            </a:r>
          </a:p>
          <a:p>
            <a:pPr marL="0" indent="0">
              <a:buNone/>
            </a:pPr>
            <a:endParaRPr lang="en-US" dirty="0"/>
          </a:p>
          <a:p>
            <a:pPr marL="0" indent="0">
              <a:buNone/>
            </a:pPr>
            <a:r>
              <a:rPr lang="en-US" dirty="0"/>
              <a:t>Parent/Guardian Name (print): __________________________	</a:t>
            </a:r>
          </a:p>
          <a:p>
            <a:pPr marL="0" indent="0">
              <a:buNone/>
            </a:pPr>
            <a:r>
              <a:rPr lang="en-US" dirty="0"/>
              <a:t>  </a:t>
            </a:r>
          </a:p>
          <a:p>
            <a:pPr marL="0" indent="0">
              <a:buNone/>
            </a:pPr>
            <a:r>
              <a:rPr lang="en-US" dirty="0"/>
              <a:t>Parent/Guardian email (optional): __________________________	</a:t>
            </a:r>
          </a:p>
          <a:p>
            <a:endParaRPr lang="en-US" dirty="0"/>
          </a:p>
        </p:txBody>
      </p:sp>
    </p:spTree>
    <p:extLst>
      <p:ext uri="{BB962C8B-B14F-4D97-AF65-F5344CB8AC3E}">
        <p14:creationId xmlns:p14="http://schemas.microsoft.com/office/powerpoint/2010/main" val="306122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381"/>
            <a:ext cx="8686800" cy="597569"/>
          </a:xfrm>
        </p:spPr>
        <p:txBody>
          <a:bodyPr>
            <a:normAutofit fontScale="90000"/>
          </a:bodyPr>
          <a:lstStyle/>
          <a:p>
            <a:r>
              <a:rPr lang="en-US" b="1" dirty="0"/>
              <a:t>Biology </a:t>
            </a:r>
            <a:r>
              <a:rPr lang="en-US" b="1" dirty="0" smtClean="0"/>
              <a:t>- </a:t>
            </a:r>
            <a:r>
              <a:rPr lang="en-US" b="1" dirty="0"/>
              <a:t>Course </a:t>
            </a:r>
            <a:r>
              <a:rPr lang="en-US" b="1" dirty="0" smtClean="0"/>
              <a:t>Outline</a:t>
            </a:r>
            <a:endParaRPr lang="en-US" dirty="0"/>
          </a:p>
        </p:txBody>
      </p:sp>
      <p:sp>
        <p:nvSpPr>
          <p:cNvPr id="3" name="Content Placeholder 2"/>
          <p:cNvSpPr>
            <a:spLocks noGrp="1"/>
          </p:cNvSpPr>
          <p:nvPr>
            <p:ph idx="1"/>
          </p:nvPr>
        </p:nvSpPr>
        <p:spPr>
          <a:xfrm>
            <a:off x="228600" y="895350"/>
            <a:ext cx="8686800" cy="4038600"/>
          </a:xfrm>
        </p:spPr>
        <p:txBody>
          <a:bodyPr>
            <a:noAutofit/>
          </a:bodyPr>
          <a:lstStyle/>
          <a:p>
            <a:pPr marL="0" indent="0">
              <a:buNone/>
            </a:pPr>
            <a:r>
              <a:rPr lang="en-US" sz="1050" dirty="0"/>
              <a:t>UNIT 1:  The Study of Life, the Universe, and Everything!</a:t>
            </a:r>
          </a:p>
          <a:p>
            <a:endParaRPr lang="en-US" sz="1050" dirty="0"/>
          </a:p>
          <a:p>
            <a:pPr lvl="0"/>
            <a:r>
              <a:rPr lang="en-US" sz="1050" dirty="0"/>
              <a:t>Scientific Method &amp; Hypothesis Testing Review</a:t>
            </a:r>
          </a:p>
          <a:p>
            <a:pPr lvl="0"/>
            <a:r>
              <a:rPr lang="en-US" sz="1050" dirty="0"/>
              <a:t>Statistics and Probability Review</a:t>
            </a:r>
          </a:p>
          <a:p>
            <a:pPr lvl="0"/>
            <a:r>
              <a:rPr lang="en-US" sz="1050" dirty="0"/>
              <a:t>Data Representation and Analysis Review</a:t>
            </a:r>
          </a:p>
          <a:p>
            <a:pPr lvl="0"/>
            <a:r>
              <a:rPr lang="en-US" sz="1050" dirty="0"/>
              <a:t>Science of Biology</a:t>
            </a:r>
          </a:p>
          <a:p>
            <a:pPr lvl="0"/>
            <a:r>
              <a:rPr lang="en-US" sz="1050" dirty="0"/>
              <a:t>Biochemistry Introduction</a:t>
            </a:r>
          </a:p>
          <a:p>
            <a:pPr marL="0" indent="0">
              <a:buNone/>
            </a:pPr>
            <a:r>
              <a:rPr lang="en-US" sz="1050" dirty="0"/>
              <a:t> </a:t>
            </a:r>
          </a:p>
          <a:p>
            <a:pPr marL="0" indent="0">
              <a:buNone/>
            </a:pPr>
            <a:r>
              <a:rPr lang="en-US" sz="1050" dirty="0"/>
              <a:t>UNIT 2:  Ecology </a:t>
            </a:r>
          </a:p>
          <a:p>
            <a:pPr marL="0" indent="0">
              <a:buNone/>
            </a:pPr>
            <a:r>
              <a:rPr lang="en-US" sz="1050" dirty="0"/>
              <a:t> </a:t>
            </a:r>
          </a:p>
          <a:p>
            <a:pPr lvl="0"/>
            <a:r>
              <a:rPr lang="en-US" sz="1050" dirty="0"/>
              <a:t>Populations and Population Dynamics</a:t>
            </a:r>
          </a:p>
          <a:p>
            <a:pPr lvl="0"/>
            <a:r>
              <a:rPr lang="en-US" sz="1050" dirty="0"/>
              <a:t>Ecosystems &amp; Energy Flow</a:t>
            </a:r>
          </a:p>
          <a:p>
            <a:pPr lvl="0"/>
            <a:r>
              <a:rPr lang="en-US" sz="1050" dirty="0"/>
              <a:t>Ecosystems and Communities </a:t>
            </a:r>
          </a:p>
          <a:p>
            <a:pPr lvl="0"/>
            <a:r>
              <a:rPr lang="en-US" sz="1050" dirty="0"/>
              <a:t>Major Earth Biomes</a:t>
            </a:r>
          </a:p>
          <a:p>
            <a:pPr lvl="0"/>
            <a:r>
              <a:rPr lang="en-US" sz="1050" dirty="0"/>
              <a:t>The Biosphere </a:t>
            </a:r>
          </a:p>
          <a:p>
            <a:pPr lvl="0"/>
            <a:r>
              <a:rPr lang="en-US" sz="1050" dirty="0"/>
              <a:t>Biogeography</a:t>
            </a:r>
          </a:p>
          <a:p>
            <a:pPr lvl="0"/>
            <a:r>
              <a:rPr lang="en-US" sz="1050" dirty="0"/>
              <a:t>Humans in the Biosphere</a:t>
            </a:r>
          </a:p>
          <a:p>
            <a:pPr lvl="0"/>
            <a:r>
              <a:rPr lang="en-US" sz="1050" dirty="0"/>
              <a:t>Environmental Science Careers</a:t>
            </a:r>
          </a:p>
          <a:p>
            <a:pPr lvl="0"/>
            <a:r>
              <a:rPr lang="en-US" sz="1050" dirty="0"/>
              <a:t>Environmentalism (Science in Science Fiction – </a:t>
            </a:r>
            <a:r>
              <a:rPr lang="en-US" sz="1050" i="1" dirty="0"/>
              <a:t>The Day After Tomorrow</a:t>
            </a:r>
            <a:r>
              <a:rPr lang="en-US" sz="1050" dirty="0"/>
              <a:t>)</a:t>
            </a:r>
          </a:p>
          <a:p>
            <a:pPr marL="0" indent="0">
              <a:buNone/>
            </a:pPr>
            <a:r>
              <a:rPr lang="en-US" sz="1050" dirty="0"/>
              <a:t> </a:t>
            </a:r>
          </a:p>
          <a:p>
            <a:pPr marL="0" indent="0">
              <a:buNone/>
            </a:pPr>
            <a:r>
              <a:rPr lang="en-US" sz="1050" dirty="0"/>
              <a:t>Biology &amp; Ethics I: </a:t>
            </a:r>
            <a:r>
              <a:rPr lang="en-US" sz="1050" i="1" dirty="0"/>
              <a:t>A River Reborn - The Restoration of Fossil </a:t>
            </a:r>
            <a:r>
              <a:rPr lang="en-US" sz="1050" i="1" dirty="0" smtClean="0"/>
              <a:t>Creek</a:t>
            </a:r>
            <a:r>
              <a:rPr lang="en-US" sz="1050" dirty="0"/>
              <a:t> </a:t>
            </a:r>
          </a:p>
        </p:txBody>
      </p:sp>
    </p:spTree>
    <p:extLst>
      <p:ext uri="{BB962C8B-B14F-4D97-AF65-F5344CB8AC3E}">
        <p14:creationId xmlns:p14="http://schemas.microsoft.com/office/powerpoint/2010/main" val="6859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381"/>
            <a:ext cx="8686800" cy="597569"/>
          </a:xfrm>
        </p:spPr>
        <p:txBody>
          <a:bodyPr>
            <a:normAutofit fontScale="90000"/>
          </a:bodyPr>
          <a:lstStyle/>
          <a:p>
            <a:r>
              <a:rPr lang="en-US" b="1" dirty="0"/>
              <a:t>Biology </a:t>
            </a:r>
            <a:r>
              <a:rPr lang="en-US" b="1" dirty="0" smtClean="0"/>
              <a:t>- </a:t>
            </a:r>
            <a:r>
              <a:rPr lang="en-US" b="1" dirty="0"/>
              <a:t>Course </a:t>
            </a:r>
            <a:r>
              <a:rPr lang="en-US" b="1" dirty="0" smtClean="0"/>
              <a:t>Outline</a:t>
            </a:r>
            <a:endParaRPr lang="en-US" dirty="0"/>
          </a:p>
        </p:txBody>
      </p:sp>
      <p:sp>
        <p:nvSpPr>
          <p:cNvPr id="3" name="Content Placeholder 2"/>
          <p:cNvSpPr>
            <a:spLocks noGrp="1"/>
          </p:cNvSpPr>
          <p:nvPr>
            <p:ph idx="1"/>
          </p:nvPr>
        </p:nvSpPr>
        <p:spPr>
          <a:xfrm>
            <a:off x="228600" y="895350"/>
            <a:ext cx="8686800" cy="4038600"/>
          </a:xfrm>
        </p:spPr>
        <p:txBody>
          <a:bodyPr>
            <a:normAutofit fontScale="47500" lnSpcReduction="20000"/>
          </a:bodyPr>
          <a:lstStyle/>
          <a:p>
            <a:pPr marL="0" indent="0">
              <a:buNone/>
            </a:pPr>
            <a:r>
              <a:rPr lang="en-US" dirty="0" smtClean="0"/>
              <a:t>UNIT </a:t>
            </a:r>
            <a:r>
              <a:rPr lang="en-US" dirty="0"/>
              <a:t>3:  Cells and Microbiology </a:t>
            </a:r>
          </a:p>
          <a:p>
            <a:endParaRPr lang="en-US" dirty="0"/>
          </a:p>
          <a:p>
            <a:pPr lvl="0"/>
            <a:r>
              <a:rPr lang="en-US" dirty="0"/>
              <a:t>Cell Structure and Function</a:t>
            </a:r>
          </a:p>
          <a:p>
            <a:pPr lvl="0"/>
            <a:r>
              <a:rPr lang="en-US" dirty="0"/>
              <a:t>Photosynthesis</a:t>
            </a:r>
          </a:p>
          <a:p>
            <a:pPr lvl="0"/>
            <a:r>
              <a:rPr lang="en-US" dirty="0"/>
              <a:t>Cellular Respiration</a:t>
            </a:r>
          </a:p>
          <a:p>
            <a:pPr lvl="0"/>
            <a:r>
              <a:rPr lang="en-US" dirty="0"/>
              <a:t>Cell Growth &amp; Division: Mitosis</a:t>
            </a:r>
          </a:p>
          <a:p>
            <a:pPr lvl="0"/>
            <a:r>
              <a:rPr lang="en-US" dirty="0"/>
              <a:t>Sexual Reproduction:  Meiosis</a:t>
            </a:r>
          </a:p>
          <a:p>
            <a:pPr marL="0" indent="0">
              <a:buNone/>
            </a:pPr>
            <a:r>
              <a:rPr lang="en-US" dirty="0"/>
              <a:t> </a:t>
            </a:r>
          </a:p>
          <a:p>
            <a:pPr marL="0" indent="0">
              <a:buNone/>
            </a:pPr>
            <a:r>
              <a:rPr lang="en-US" dirty="0"/>
              <a:t>Biology &amp; Ethics II: Cloning and Reproductive Technologies - </a:t>
            </a:r>
            <a:r>
              <a:rPr lang="en-US" i="1" dirty="0"/>
              <a:t>Jurassic Park</a:t>
            </a:r>
            <a:endParaRPr lang="en-US" dirty="0"/>
          </a:p>
          <a:p>
            <a:pPr marL="0" indent="0">
              <a:buNone/>
            </a:pPr>
            <a:r>
              <a:rPr lang="en-US" dirty="0"/>
              <a:t> </a:t>
            </a:r>
          </a:p>
          <a:p>
            <a:pPr marL="0" indent="0">
              <a:buNone/>
            </a:pPr>
            <a:r>
              <a:rPr lang="en-US" dirty="0"/>
              <a:t>UNIT 4:  Genetics and Heredity</a:t>
            </a:r>
          </a:p>
          <a:p>
            <a:pPr marL="0" indent="0">
              <a:buNone/>
            </a:pPr>
            <a:r>
              <a:rPr lang="en-US" dirty="0"/>
              <a:t> </a:t>
            </a:r>
          </a:p>
          <a:p>
            <a:pPr lvl="0"/>
            <a:r>
              <a:rPr lang="en-US" dirty="0"/>
              <a:t>Introduction to Genetics</a:t>
            </a:r>
          </a:p>
          <a:p>
            <a:pPr lvl="0"/>
            <a:r>
              <a:rPr lang="en-US" dirty="0"/>
              <a:t>DNA, RNA, and Protein Synthesis</a:t>
            </a:r>
          </a:p>
          <a:p>
            <a:pPr lvl="0"/>
            <a:r>
              <a:rPr lang="en-US" dirty="0"/>
              <a:t>Human Heredity</a:t>
            </a:r>
          </a:p>
          <a:p>
            <a:pPr lvl="0"/>
            <a:r>
              <a:rPr lang="en-US" dirty="0"/>
              <a:t>Genetic Engineering</a:t>
            </a:r>
          </a:p>
          <a:p>
            <a:pPr marL="0" indent="0">
              <a:buNone/>
            </a:pPr>
            <a:r>
              <a:rPr lang="en-US" dirty="0"/>
              <a:t> </a:t>
            </a:r>
          </a:p>
          <a:p>
            <a:pPr marL="0" indent="0">
              <a:buNone/>
            </a:pPr>
            <a:r>
              <a:rPr lang="en-US" dirty="0"/>
              <a:t>Biology &amp; Ethics III: Genetic Testing and Engineering - </a:t>
            </a:r>
            <a:r>
              <a:rPr lang="en-US" i="1" dirty="0" err="1" smtClean="0"/>
              <a:t>GATTACA</a:t>
            </a:r>
            <a:endParaRPr lang="en-US" dirty="0"/>
          </a:p>
        </p:txBody>
      </p:sp>
    </p:spTree>
    <p:extLst>
      <p:ext uri="{BB962C8B-B14F-4D97-AF65-F5344CB8AC3E}">
        <p14:creationId xmlns:p14="http://schemas.microsoft.com/office/powerpoint/2010/main" val="303939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381"/>
            <a:ext cx="8686800" cy="597569"/>
          </a:xfrm>
        </p:spPr>
        <p:txBody>
          <a:bodyPr>
            <a:normAutofit fontScale="90000"/>
          </a:bodyPr>
          <a:lstStyle/>
          <a:p>
            <a:r>
              <a:rPr lang="en-US" b="1" dirty="0"/>
              <a:t>Biology </a:t>
            </a:r>
            <a:r>
              <a:rPr lang="en-US" b="1" dirty="0" smtClean="0"/>
              <a:t>- </a:t>
            </a:r>
            <a:r>
              <a:rPr lang="en-US" b="1" dirty="0"/>
              <a:t>Course </a:t>
            </a:r>
            <a:r>
              <a:rPr lang="en-US" b="1" dirty="0" smtClean="0"/>
              <a:t>Outline</a:t>
            </a:r>
            <a:endParaRPr lang="en-US" dirty="0"/>
          </a:p>
        </p:txBody>
      </p:sp>
      <p:sp>
        <p:nvSpPr>
          <p:cNvPr id="3" name="Content Placeholder 2"/>
          <p:cNvSpPr>
            <a:spLocks noGrp="1"/>
          </p:cNvSpPr>
          <p:nvPr>
            <p:ph idx="1"/>
          </p:nvPr>
        </p:nvSpPr>
        <p:spPr>
          <a:xfrm>
            <a:off x="228600" y="895350"/>
            <a:ext cx="8686800" cy="4038600"/>
          </a:xfrm>
        </p:spPr>
        <p:txBody>
          <a:bodyPr>
            <a:normAutofit fontScale="92500" lnSpcReduction="10000"/>
          </a:bodyPr>
          <a:lstStyle/>
          <a:p>
            <a:pPr marL="0" indent="0">
              <a:buNone/>
            </a:pPr>
            <a:r>
              <a:rPr lang="en-US" sz="2200" dirty="0" smtClean="0"/>
              <a:t>Biology </a:t>
            </a:r>
            <a:r>
              <a:rPr lang="en-US" sz="2200" dirty="0"/>
              <a:t>&amp; Ethics IV: Can Animals &amp; Machine Be Considered “People?”</a:t>
            </a:r>
          </a:p>
          <a:p>
            <a:pPr marL="0" indent="0">
              <a:buNone/>
            </a:pPr>
            <a:r>
              <a:rPr lang="en-US" dirty="0"/>
              <a:t> </a:t>
            </a:r>
          </a:p>
          <a:p>
            <a:pPr marL="0" indent="0">
              <a:buNone/>
            </a:pPr>
            <a:r>
              <a:rPr lang="en-US" dirty="0"/>
              <a:t>UNIT 6:  Microorganisms and Fungi </a:t>
            </a:r>
          </a:p>
          <a:p>
            <a:pPr marL="0" indent="0">
              <a:buNone/>
            </a:pPr>
            <a:r>
              <a:rPr lang="en-US" dirty="0"/>
              <a:t> </a:t>
            </a:r>
          </a:p>
          <a:p>
            <a:pPr lvl="0"/>
            <a:r>
              <a:rPr lang="en-US" dirty="0"/>
              <a:t>Viruses and Prokaryotes</a:t>
            </a:r>
          </a:p>
          <a:p>
            <a:pPr lvl="0"/>
            <a:r>
              <a:rPr lang="en-US" dirty="0"/>
              <a:t>Prions and </a:t>
            </a:r>
            <a:r>
              <a:rPr lang="en-US" dirty="0" err="1"/>
              <a:t>Viroids</a:t>
            </a:r>
            <a:endParaRPr lang="en-US" dirty="0"/>
          </a:p>
          <a:p>
            <a:pPr lvl="0"/>
            <a:r>
              <a:rPr lang="en-US" dirty="0"/>
              <a:t>Bacteria and Viruses</a:t>
            </a:r>
          </a:p>
          <a:p>
            <a:pPr lvl="0"/>
            <a:r>
              <a:rPr lang="en-US" dirty="0" err="1"/>
              <a:t>Protists</a:t>
            </a:r>
            <a:endParaRPr lang="en-US" dirty="0"/>
          </a:p>
          <a:p>
            <a:pPr lvl="0"/>
            <a:r>
              <a:rPr lang="en-US" dirty="0"/>
              <a:t>Fungi</a:t>
            </a:r>
          </a:p>
          <a:p>
            <a:pPr marL="0" indent="0">
              <a:buNone/>
            </a:pPr>
            <a:endParaRPr lang="en-US" dirty="0"/>
          </a:p>
        </p:txBody>
      </p:sp>
    </p:spTree>
    <p:extLst>
      <p:ext uri="{BB962C8B-B14F-4D97-AF65-F5344CB8AC3E}">
        <p14:creationId xmlns:p14="http://schemas.microsoft.com/office/powerpoint/2010/main" val="6859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 Course Outline</a:t>
            </a:r>
            <a:endParaRPr lang="en-US" dirty="0"/>
          </a:p>
        </p:txBody>
      </p:sp>
      <p:sp>
        <p:nvSpPr>
          <p:cNvPr id="3" name="Content Placeholder 2"/>
          <p:cNvSpPr>
            <a:spLocks noGrp="1"/>
          </p:cNvSpPr>
          <p:nvPr>
            <p:ph idx="1"/>
          </p:nvPr>
        </p:nvSpPr>
        <p:spPr/>
        <p:txBody>
          <a:bodyPr>
            <a:noAutofit/>
          </a:bodyPr>
          <a:lstStyle/>
          <a:p>
            <a:pPr marL="0" indent="0">
              <a:buNone/>
            </a:pPr>
            <a:r>
              <a:rPr lang="en-US" sz="1400" dirty="0"/>
              <a:t>UNIT 7:  Plants </a:t>
            </a:r>
          </a:p>
          <a:p>
            <a:pPr lvl="0"/>
            <a:r>
              <a:rPr lang="en-US" sz="1400" dirty="0" smtClean="0"/>
              <a:t>Introduction </a:t>
            </a:r>
            <a:r>
              <a:rPr lang="en-US" sz="1400" dirty="0"/>
              <a:t>to Plants</a:t>
            </a:r>
          </a:p>
          <a:p>
            <a:pPr lvl="0"/>
            <a:r>
              <a:rPr lang="en-US" sz="1400" dirty="0"/>
              <a:t>Plant Structures, Functions, and Reproduction</a:t>
            </a:r>
          </a:p>
          <a:p>
            <a:pPr lvl="0"/>
            <a:r>
              <a:rPr lang="en-US" sz="1400" dirty="0"/>
              <a:t>Plant Classification: Mosses, Ferns, Gymnosperms, &amp; Flowering Plants</a:t>
            </a:r>
          </a:p>
          <a:p>
            <a:pPr lvl="0"/>
            <a:r>
              <a:rPr lang="en-US" sz="1400" dirty="0"/>
              <a:t>Plant Responses and Adaptations</a:t>
            </a:r>
          </a:p>
          <a:p>
            <a:pPr lvl="0"/>
            <a:r>
              <a:rPr lang="en-US" sz="1400" dirty="0"/>
              <a:t>Biotechnology: Medicinal and Toxic Plants</a:t>
            </a:r>
          </a:p>
          <a:p>
            <a:pPr lvl="0"/>
            <a:r>
              <a:rPr lang="en-US" sz="1400" dirty="0"/>
              <a:t>Plants of the American Southeast</a:t>
            </a:r>
          </a:p>
          <a:p>
            <a:pPr marL="0" indent="0">
              <a:buNone/>
            </a:pPr>
            <a:r>
              <a:rPr lang="en-US" sz="1400" dirty="0"/>
              <a:t> </a:t>
            </a:r>
          </a:p>
          <a:p>
            <a:pPr marL="0" indent="0">
              <a:buNone/>
            </a:pPr>
            <a:r>
              <a:rPr lang="en-US" sz="1400" dirty="0" smtClean="0"/>
              <a:t>UNIT </a:t>
            </a:r>
            <a:r>
              <a:rPr lang="en-US" sz="1400" dirty="0"/>
              <a:t>8:  Invertebrate </a:t>
            </a:r>
            <a:r>
              <a:rPr lang="en-US" sz="1400" dirty="0" smtClean="0"/>
              <a:t>Zoology</a:t>
            </a:r>
            <a:r>
              <a:rPr lang="en-US" sz="1400" dirty="0"/>
              <a:t> </a:t>
            </a:r>
            <a:endParaRPr lang="en-US" sz="1400" dirty="0" smtClean="0"/>
          </a:p>
          <a:p>
            <a:pPr lvl="0"/>
            <a:r>
              <a:rPr lang="en-US" sz="1400" dirty="0" smtClean="0"/>
              <a:t>Defining Animal Life</a:t>
            </a:r>
          </a:p>
          <a:p>
            <a:pPr lvl="0"/>
            <a:r>
              <a:rPr lang="en-US" sz="1400" dirty="0" smtClean="0"/>
              <a:t>Sponges </a:t>
            </a:r>
            <a:r>
              <a:rPr lang="en-US" sz="1400" dirty="0"/>
              <a:t>and Cnidarians</a:t>
            </a:r>
          </a:p>
          <a:p>
            <a:pPr lvl="0"/>
            <a:r>
              <a:rPr lang="en-US" sz="1400" dirty="0"/>
              <a:t>Mollusks and Segmented Worms</a:t>
            </a:r>
          </a:p>
          <a:p>
            <a:pPr lvl="0"/>
            <a:r>
              <a:rPr lang="en-US" sz="1400" dirty="0"/>
              <a:t>Arthropods and Echinoderms</a:t>
            </a:r>
          </a:p>
          <a:p>
            <a:pPr marL="0" indent="0">
              <a:buNone/>
            </a:pPr>
            <a:endParaRPr lang="en-US" sz="900" dirty="0"/>
          </a:p>
        </p:txBody>
      </p:sp>
    </p:spTree>
    <p:extLst>
      <p:ext uri="{BB962C8B-B14F-4D97-AF65-F5344CB8AC3E}">
        <p14:creationId xmlns:p14="http://schemas.microsoft.com/office/powerpoint/2010/main" val="164201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 Course Outline</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600" dirty="0" smtClean="0"/>
              <a:t>UNIT </a:t>
            </a:r>
            <a:r>
              <a:rPr lang="en-US" sz="3600" dirty="0"/>
              <a:t>9:  Vertebrate Zoology </a:t>
            </a:r>
          </a:p>
          <a:p>
            <a:pPr marL="0" indent="0">
              <a:buNone/>
            </a:pPr>
            <a:r>
              <a:rPr lang="en-US" sz="3600" dirty="0"/>
              <a:t> </a:t>
            </a:r>
          </a:p>
          <a:p>
            <a:pPr lvl="0"/>
            <a:r>
              <a:rPr lang="en-US" sz="3600" dirty="0" err="1"/>
              <a:t>Nonvertebrate</a:t>
            </a:r>
            <a:r>
              <a:rPr lang="en-US" sz="3600" dirty="0"/>
              <a:t> Chordates</a:t>
            </a:r>
          </a:p>
          <a:p>
            <a:pPr lvl="0"/>
            <a:r>
              <a:rPr lang="en-US" sz="3600" dirty="0"/>
              <a:t>Fishes</a:t>
            </a:r>
          </a:p>
          <a:p>
            <a:pPr lvl="0"/>
            <a:r>
              <a:rPr lang="en-US" sz="3600" dirty="0"/>
              <a:t>Amphibians</a:t>
            </a:r>
          </a:p>
          <a:p>
            <a:pPr lvl="0"/>
            <a:r>
              <a:rPr lang="en-US" sz="3600" dirty="0"/>
              <a:t>Reptiles</a:t>
            </a:r>
          </a:p>
          <a:p>
            <a:pPr lvl="0"/>
            <a:r>
              <a:rPr lang="en-US" sz="3600" dirty="0"/>
              <a:t>Birds</a:t>
            </a:r>
          </a:p>
          <a:p>
            <a:pPr lvl="0"/>
            <a:r>
              <a:rPr lang="en-US" sz="3600" dirty="0"/>
              <a:t>Mammals</a:t>
            </a:r>
          </a:p>
          <a:p>
            <a:pPr lvl="0"/>
            <a:r>
              <a:rPr lang="en-US" sz="3600" dirty="0"/>
              <a:t>Primates</a:t>
            </a:r>
          </a:p>
          <a:p>
            <a:pPr lvl="0"/>
            <a:r>
              <a:rPr lang="en-US" sz="3600" dirty="0"/>
              <a:t>Ethology: The Study of Animal Behavior</a:t>
            </a:r>
          </a:p>
          <a:p>
            <a:pPr marL="0" indent="0">
              <a:buNone/>
            </a:pPr>
            <a:r>
              <a:rPr lang="en-US" sz="3600" dirty="0"/>
              <a:t> </a:t>
            </a:r>
          </a:p>
          <a:p>
            <a:pPr marL="0" indent="0">
              <a:buNone/>
            </a:pPr>
            <a:r>
              <a:rPr lang="en-US" sz="3600" dirty="0"/>
              <a:t>UNIT 10:  The Human Body </a:t>
            </a:r>
          </a:p>
          <a:p>
            <a:r>
              <a:rPr lang="en-US" sz="3600" dirty="0"/>
              <a:t> </a:t>
            </a:r>
          </a:p>
          <a:p>
            <a:pPr lvl="0"/>
            <a:r>
              <a:rPr lang="en-US" sz="3600" dirty="0"/>
              <a:t>Nervous System</a:t>
            </a:r>
          </a:p>
          <a:p>
            <a:pPr lvl="0"/>
            <a:r>
              <a:rPr lang="en-US" sz="3600" dirty="0"/>
              <a:t>Skeletal, Muscular, and Integumentary Systems</a:t>
            </a:r>
          </a:p>
          <a:p>
            <a:pPr lvl="0"/>
            <a:r>
              <a:rPr lang="en-US" sz="3600" dirty="0"/>
              <a:t>Circulatory and Respiratory Systems</a:t>
            </a:r>
          </a:p>
          <a:p>
            <a:pPr lvl="0"/>
            <a:r>
              <a:rPr lang="en-US" sz="3600" dirty="0"/>
              <a:t>Digestive and Excretory Systems</a:t>
            </a:r>
          </a:p>
          <a:p>
            <a:pPr lvl="0"/>
            <a:r>
              <a:rPr lang="en-US" sz="3600" dirty="0"/>
              <a:t>Endocrine and Reproductive Systems</a:t>
            </a:r>
          </a:p>
          <a:p>
            <a:pPr lvl="0"/>
            <a:r>
              <a:rPr lang="en-US" sz="3600" dirty="0"/>
              <a:t>The Immune System and </a:t>
            </a:r>
            <a:r>
              <a:rPr lang="en-US" sz="3600" dirty="0" smtClean="0"/>
              <a:t>Disease</a:t>
            </a:r>
            <a:endParaRPr lang="en-US" sz="3600" dirty="0"/>
          </a:p>
        </p:txBody>
      </p:sp>
    </p:spTree>
    <p:extLst>
      <p:ext uri="{BB962C8B-B14F-4D97-AF65-F5344CB8AC3E}">
        <p14:creationId xmlns:p14="http://schemas.microsoft.com/office/powerpoint/2010/main" val="105786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b="1" u="sng" dirty="0"/>
              <a:t>Instructor</a:t>
            </a:r>
            <a:r>
              <a:rPr lang="en-US" b="1" dirty="0"/>
              <a:t>:  </a:t>
            </a:r>
            <a:r>
              <a:rPr lang="en-US" dirty="0" smtClean="0"/>
              <a:t>Mr</a:t>
            </a:r>
            <a:r>
              <a:rPr lang="en-US" dirty="0"/>
              <a:t>. John Giacobbe, </a:t>
            </a:r>
            <a:r>
              <a:rPr lang="en-US" dirty="0" smtClean="0"/>
              <a:t>BS, MA</a:t>
            </a:r>
            <a:r>
              <a:rPr lang="en-US" dirty="0"/>
              <a:t>, RPA</a:t>
            </a:r>
          </a:p>
          <a:p>
            <a:r>
              <a:rPr lang="en-US" b="1" u="sng" dirty="0"/>
              <a:t>Contacts</a:t>
            </a:r>
            <a:r>
              <a:rPr lang="en-US" b="1" dirty="0"/>
              <a:t>:  </a:t>
            </a:r>
            <a:endParaRPr lang="en-US" b="1" dirty="0" smtClean="0"/>
          </a:p>
          <a:p>
            <a:pPr lvl="1"/>
            <a:r>
              <a:rPr lang="en-US" i="1" u="sng" dirty="0" smtClean="0"/>
              <a:t>voice</a:t>
            </a:r>
            <a:r>
              <a:rPr lang="en-US" i="1" dirty="0"/>
              <a:t>:</a:t>
            </a:r>
            <a:r>
              <a:rPr lang="en-US" dirty="0"/>
              <a:t> </a:t>
            </a:r>
            <a:r>
              <a:rPr lang="en-US" dirty="0" smtClean="0"/>
              <a:t>321-345-4117</a:t>
            </a:r>
          </a:p>
          <a:p>
            <a:r>
              <a:rPr lang="en-US" i="1" u="sng" dirty="0" smtClean="0"/>
              <a:t>webpage</a:t>
            </a:r>
            <a:r>
              <a:rPr lang="en-US" i="1" dirty="0"/>
              <a:t>:</a:t>
            </a:r>
            <a:r>
              <a:rPr lang="en-US" dirty="0"/>
              <a:t> http://</a:t>
            </a:r>
            <a:r>
              <a:rPr lang="en-US" dirty="0" smtClean="0"/>
              <a:t>www.nakedscience.org/mrg</a:t>
            </a:r>
            <a:endParaRPr lang="en-US" dirty="0"/>
          </a:p>
          <a:p>
            <a:r>
              <a:rPr lang="en-US" i="1" u="sng" dirty="0" smtClean="0"/>
              <a:t>school </a:t>
            </a:r>
            <a:r>
              <a:rPr lang="en-US" i="1" u="sng" dirty="0"/>
              <a:t>email</a:t>
            </a:r>
            <a:r>
              <a:rPr lang="en-US" i="1" dirty="0"/>
              <a:t>:</a:t>
            </a:r>
            <a:r>
              <a:rPr lang="en-US" dirty="0"/>
              <a:t> </a:t>
            </a:r>
            <a:r>
              <a:rPr lang="en-US" dirty="0" smtClean="0"/>
              <a:t>giacobbej@odysseycharterschool.com</a:t>
            </a:r>
          </a:p>
          <a:p>
            <a:r>
              <a:rPr lang="en-US" i="1" u="sng" dirty="0" smtClean="0"/>
              <a:t>home </a:t>
            </a:r>
            <a:r>
              <a:rPr lang="en-US" i="1" u="sng" dirty="0"/>
              <a:t>email</a:t>
            </a:r>
            <a:r>
              <a:rPr lang="en-US" i="1" dirty="0"/>
              <a:t>:</a:t>
            </a:r>
            <a:r>
              <a:rPr lang="en-US" dirty="0"/>
              <a:t> jgiacobbe@nakedscience.org</a:t>
            </a:r>
          </a:p>
          <a:p>
            <a:endParaRPr lang="en-US" dirty="0"/>
          </a:p>
        </p:txBody>
      </p:sp>
    </p:spTree>
    <p:extLst>
      <p:ext uri="{BB962C8B-B14F-4D97-AF65-F5344CB8AC3E}">
        <p14:creationId xmlns:p14="http://schemas.microsoft.com/office/powerpoint/2010/main" val="959265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 Course Outline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UNIT </a:t>
            </a:r>
            <a:r>
              <a:rPr lang="en-US" dirty="0"/>
              <a:t>11: Field Biology Techniques </a:t>
            </a:r>
          </a:p>
          <a:p>
            <a:pPr marL="0" indent="0">
              <a:buNone/>
            </a:pPr>
            <a:r>
              <a:rPr lang="en-US" dirty="0"/>
              <a:t> </a:t>
            </a:r>
          </a:p>
          <a:p>
            <a:pPr lvl="0"/>
            <a:r>
              <a:rPr lang="en-US" dirty="0"/>
              <a:t>Reading &amp; Making Maps</a:t>
            </a:r>
          </a:p>
          <a:p>
            <a:pPr lvl="0"/>
            <a:r>
              <a:rPr lang="en-US" dirty="0"/>
              <a:t>Topographic Map Interpretation Lab</a:t>
            </a:r>
          </a:p>
          <a:p>
            <a:pPr lvl="0"/>
            <a:r>
              <a:rPr lang="en-US" dirty="0"/>
              <a:t>Global Positioning Systems (GPS)</a:t>
            </a:r>
          </a:p>
          <a:p>
            <a:pPr lvl="0"/>
            <a:r>
              <a:rPr lang="en-US" dirty="0"/>
              <a:t>Geographic Information Systems (GIS)</a:t>
            </a:r>
          </a:p>
          <a:p>
            <a:pPr lvl="0"/>
            <a:r>
              <a:rPr lang="en-US" dirty="0"/>
              <a:t>GIS Lab – ArcView &amp; Google Earth</a:t>
            </a:r>
          </a:p>
          <a:p>
            <a:pPr lvl="0"/>
            <a:r>
              <a:rPr lang="en-US" dirty="0"/>
              <a:t>Soils Biology and Soil Testing Lab</a:t>
            </a:r>
          </a:p>
          <a:p>
            <a:pPr lvl="0"/>
            <a:r>
              <a:rPr lang="en-US" dirty="0"/>
              <a:t>Aquatic Biology Exploration Lab</a:t>
            </a:r>
          </a:p>
          <a:p>
            <a:endParaRPr lang="en-US" dirty="0"/>
          </a:p>
        </p:txBody>
      </p:sp>
    </p:spTree>
    <p:extLst>
      <p:ext uri="{BB962C8B-B14F-4D97-AF65-F5344CB8AC3E}">
        <p14:creationId xmlns:p14="http://schemas.microsoft.com/office/powerpoint/2010/main" val="105786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YOU NEED TO DO AT THE START OF CLASS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Come </a:t>
            </a:r>
            <a:r>
              <a:rPr lang="en-US" dirty="0"/>
              <a:t>in the class and take your </a:t>
            </a:r>
            <a:r>
              <a:rPr lang="en-US" dirty="0" smtClean="0"/>
              <a:t>seat</a:t>
            </a:r>
          </a:p>
          <a:p>
            <a:pPr>
              <a:buFont typeface="Wingdings" panose="05000000000000000000" pitchFamily="2" charset="2"/>
              <a:buChar char="ü"/>
            </a:pPr>
            <a:r>
              <a:rPr lang="en-US" dirty="0" smtClean="0"/>
              <a:t>Complete </a:t>
            </a:r>
            <a:r>
              <a:rPr lang="en-US" dirty="0"/>
              <a:t>Science Journal </a:t>
            </a:r>
            <a:r>
              <a:rPr lang="en-US" dirty="0" smtClean="0"/>
              <a:t>Question</a:t>
            </a:r>
          </a:p>
          <a:p>
            <a:pPr>
              <a:buFont typeface="Wingdings" panose="05000000000000000000" pitchFamily="2" charset="2"/>
              <a:buChar char="ü"/>
            </a:pPr>
            <a:r>
              <a:rPr lang="en-US" dirty="0" smtClean="0"/>
              <a:t>Write </a:t>
            </a:r>
            <a:r>
              <a:rPr lang="en-US" dirty="0"/>
              <a:t>down Latin Phrase of the Day (Mandatory</a:t>
            </a:r>
            <a:r>
              <a:rPr lang="en-US" dirty="0" smtClean="0"/>
              <a:t>)</a:t>
            </a:r>
          </a:p>
          <a:p>
            <a:pPr>
              <a:buFont typeface="Wingdings" panose="05000000000000000000" pitchFamily="2" charset="2"/>
              <a:buChar char="ü"/>
            </a:pPr>
            <a:r>
              <a:rPr lang="en-US" dirty="0" smtClean="0"/>
              <a:t>On </a:t>
            </a:r>
            <a:r>
              <a:rPr lang="en-US" dirty="0"/>
              <a:t>Monday - Get your weekly article for review </a:t>
            </a:r>
            <a:r>
              <a:rPr lang="en-US" dirty="0" smtClean="0"/>
              <a:t>assignment</a:t>
            </a:r>
          </a:p>
          <a:p>
            <a:pPr>
              <a:buFont typeface="Wingdings" panose="05000000000000000000" pitchFamily="2" charset="2"/>
              <a:buChar char="ü"/>
            </a:pPr>
            <a:r>
              <a:rPr lang="en-US" dirty="0" smtClean="0"/>
              <a:t>Be </a:t>
            </a:r>
            <a:r>
              <a:rPr lang="en-US" dirty="0"/>
              <a:t>quiet so you can hear me call out </a:t>
            </a:r>
            <a:r>
              <a:rPr lang="en-US" dirty="0" smtClean="0"/>
              <a:t>attendance</a:t>
            </a:r>
          </a:p>
          <a:p>
            <a:pPr>
              <a:buFont typeface="Wingdings" panose="05000000000000000000" pitchFamily="2" charset="2"/>
              <a:buChar char="ü"/>
            </a:pPr>
            <a:r>
              <a:rPr lang="en-US" dirty="0" smtClean="0"/>
              <a:t>Sharpen </a:t>
            </a:r>
            <a:r>
              <a:rPr lang="en-US" dirty="0"/>
              <a:t>pencils - </a:t>
            </a:r>
            <a:r>
              <a:rPr lang="en-US" dirty="0" smtClean="0"/>
              <a:t>1</a:t>
            </a:r>
            <a:r>
              <a:rPr lang="en-US" baseline="30000" dirty="0" smtClean="0"/>
              <a:t>st</a:t>
            </a:r>
            <a:r>
              <a:rPr lang="en-US" dirty="0" smtClean="0"/>
              <a:t> </a:t>
            </a:r>
            <a:r>
              <a:rPr lang="en-US" dirty="0"/>
              <a:t>5 minutes </a:t>
            </a:r>
            <a:r>
              <a:rPr lang="en-US" dirty="0" smtClean="0"/>
              <a:t>ONLY (</a:t>
            </a:r>
            <a:r>
              <a:rPr lang="en-US" i="1" dirty="0" smtClean="0"/>
              <a:t>bring </a:t>
            </a:r>
            <a:r>
              <a:rPr lang="en-US" i="1" dirty="0"/>
              <a:t>a </a:t>
            </a:r>
            <a:r>
              <a:rPr lang="en-US" i="1" dirty="0" smtClean="0"/>
              <a:t>darn pen</a:t>
            </a:r>
            <a:r>
              <a:rPr lang="en-US" dirty="0"/>
              <a:t>)</a:t>
            </a:r>
            <a:br>
              <a:rPr lang="en-US" dirty="0"/>
            </a:br>
            <a:r>
              <a:rPr lang="en-US" dirty="0" smtClean="0"/>
              <a:t>Pick </a:t>
            </a:r>
            <a:r>
              <a:rPr lang="en-US" dirty="0"/>
              <a:t>up copy of daily notes </a:t>
            </a:r>
            <a:r>
              <a:rPr lang="en-US" dirty="0" smtClean="0"/>
              <a:t>packet</a:t>
            </a:r>
            <a:endParaRPr lang="en-US" dirty="0"/>
          </a:p>
        </p:txBody>
      </p:sp>
    </p:spTree>
    <p:extLst>
      <p:ext uri="{BB962C8B-B14F-4D97-AF65-F5344CB8AC3E}">
        <p14:creationId xmlns:p14="http://schemas.microsoft.com/office/powerpoint/2010/main" val="2317921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IF YOU </a:t>
            </a:r>
            <a:r>
              <a:rPr lang="en-US" dirty="0" smtClean="0"/>
              <a:t>TICK ME </a:t>
            </a:r>
            <a:r>
              <a:rPr lang="en-US" dirty="0" smtClean="0"/>
              <a:t>OFF</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a:t>
            </a:r>
            <a:r>
              <a:rPr lang="en-US" i="1" dirty="0"/>
              <a:t>by not doing the above</a:t>
            </a:r>
            <a:r>
              <a:rPr lang="en-US" dirty="0" smtClean="0"/>
              <a:t>)</a:t>
            </a:r>
          </a:p>
          <a:p>
            <a:pPr>
              <a:buFont typeface="Wingdings" panose="05000000000000000000" pitchFamily="2" charset="2"/>
              <a:buChar char="ü"/>
            </a:pPr>
            <a:r>
              <a:rPr lang="en-US" dirty="0" smtClean="0"/>
              <a:t>1st </a:t>
            </a:r>
            <a:r>
              <a:rPr lang="en-US" dirty="0"/>
              <a:t>- I call your parents before the end of the </a:t>
            </a:r>
            <a:r>
              <a:rPr lang="en-US" dirty="0" smtClean="0"/>
              <a:t>day</a:t>
            </a:r>
          </a:p>
          <a:p>
            <a:pPr>
              <a:buFont typeface="Wingdings" panose="05000000000000000000" pitchFamily="2" charset="2"/>
              <a:buChar char="ü"/>
            </a:pPr>
            <a:r>
              <a:rPr lang="en-US" dirty="0" smtClean="0"/>
              <a:t>2nd </a:t>
            </a:r>
            <a:r>
              <a:rPr lang="en-US" dirty="0"/>
              <a:t>- I write you up, and you have a chat with </a:t>
            </a:r>
            <a:r>
              <a:rPr lang="en-US" dirty="0" err="1"/>
              <a:t>Mr</a:t>
            </a:r>
            <a:r>
              <a:rPr lang="en-US" dirty="0"/>
              <a:t> Davis or Mr. Chace, and probably get </a:t>
            </a:r>
            <a:r>
              <a:rPr lang="en-US" dirty="0" smtClean="0"/>
              <a:t>detention</a:t>
            </a:r>
          </a:p>
          <a:p>
            <a:pPr>
              <a:buFont typeface="Wingdings" panose="05000000000000000000" pitchFamily="2" charset="2"/>
              <a:buChar char="ü"/>
            </a:pPr>
            <a:r>
              <a:rPr lang="en-US" dirty="0" smtClean="0"/>
              <a:t>3rd </a:t>
            </a:r>
            <a:r>
              <a:rPr lang="en-US" dirty="0"/>
              <a:t>- I kick you out, and do all of the </a:t>
            </a:r>
            <a:r>
              <a:rPr lang="en-US" dirty="0" smtClean="0"/>
              <a:t>above</a:t>
            </a:r>
          </a:p>
          <a:p>
            <a:pPr>
              <a:buFont typeface="Wingdings" panose="05000000000000000000" pitchFamily="2" charset="2"/>
              <a:buChar char="ü"/>
            </a:pPr>
            <a:r>
              <a:rPr lang="en-US" dirty="0" smtClean="0"/>
              <a:t>4th </a:t>
            </a:r>
            <a:r>
              <a:rPr lang="en-US" dirty="0"/>
              <a:t>- Oh, and you get a zero for whatever we're doing that day, even if you've finished it </a:t>
            </a:r>
            <a:r>
              <a:rPr lang="en-US" dirty="0" smtClean="0"/>
              <a:t>already</a:t>
            </a:r>
            <a:endParaRPr lang="en-US" dirty="0"/>
          </a:p>
        </p:txBody>
      </p:sp>
    </p:spTree>
    <p:extLst>
      <p:ext uri="{BB962C8B-B14F-4D97-AF65-F5344CB8AC3E}">
        <p14:creationId xmlns:p14="http://schemas.microsoft.com/office/powerpoint/2010/main" val="406261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 in Class is Based on the </a:t>
            </a:r>
            <a:r>
              <a:rPr lang="en-US" dirty="0" smtClean="0"/>
              <a:t>Following</a:t>
            </a:r>
            <a:endParaRPr lang="en-US" dirty="0"/>
          </a:p>
        </p:txBody>
      </p:sp>
      <p:sp>
        <p:nvSpPr>
          <p:cNvPr id="8" name="Content Placeholder 7"/>
          <p:cNvSpPr>
            <a:spLocks noGrp="1"/>
          </p:cNvSpPr>
          <p:nvPr>
            <p:ph idx="1"/>
          </p:nvPr>
        </p:nvSpPr>
        <p:spPr/>
        <p:txBody>
          <a:bodyPr>
            <a:normAutofit/>
          </a:bodyPr>
          <a:lstStyle/>
          <a:p>
            <a:r>
              <a:rPr lang="en-US" sz="3200" dirty="0"/>
              <a:t>Science Journals/Bell-Work/Notebook (5%)</a:t>
            </a:r>
          </a:p>
          <a:p>
            <a:r>
              <a:rPr lang="en-US" sz="3200" dirty="0"/>
              <a:t>Lab Work (30%)</a:t>
            </a:r>
          </a:p>
          <a:p>
            <a:r>
              <a:rPr lang="en-US" sz="3200" dirty="0"/>
              <a:t>Daily &amp; Homework Assignments (25%)</a:t>
            </a:r>
          </a:p>
          <a:p>
            <a:r>
              <a:rPr lang="en-US" sz="3200" dirty="0"/>
              <a:t>Unit Tests &amp; Semester Exams (25%)</a:t>
            </a:r>
          </a:p>
          <a:p>
            <a:r>
              <a:rPr lang="en-US" sz="3200" dirty="0"/>
              <a:t>Term Research Paper (5%)</a:t>
            </a:r>
          </a:p>
          <a:p>
            <a:r>
              <a:rPr lang="en-US" sz="3200" dirty="0"/>
              <a:t>Participation &amp; Behavior (10%)</a:t>
            </a:r>
          </a:p>
        </p:txBody>
      </p:sp>
    </p:spTree>
    <p:extLst>
      <p:ext uri="{BB962C8B-B14F-4D97-AF65-F5344CB8AC3E}">
        <p14:creationId xmlns:p14="http://schemas.microsoft.com/office/powerpoint/2010/main" val="83252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Grading </a:t>
            </a:r>
            <a:r>
              <a:rPr lang="en-US" dirty="0" smtClean="0"/>
              <a:t>Scale</a:t>
            </a:r>
            <a:endParaRPr lang="en-US" dirty="0"/>
          </a:p>
        </p:txBody>
      </p:sp>
      <p:sp>
        <p:nvSpPr>
          <p:cNvPr id="3" name="Content Placeholder 2"/>
          <p:cNvSpPr>
            <a:spLocks noGrp="1"/>
          </p:cNvSpPr>
          <p:nvPr>
            <p:ph idx="1"/>
          </p:nvPr>
        </p:nvSpPr>
        <p:spPr/>
        <p:txBody>
          <a:bodyPr/>
          <a:lstStyle/>
          <a:p>
            <a:r>
              <a:rPr lang="en-US" dirty="0" smtClean="0"/>
              <a:t>A </a:t>
            </a:r>
            <a:r>
              <a:rPr lang="en-US" dirty="0"/>
              <a:t>= 90 – 100%</a:t>
            </a:r>
          </a:p>
          <a:p>
            <a:r>
              <a:rPr lang="en-US" dirty="0"/>
              <a:t>B = 80 – 89%	</a:t>
            </a:r>
          </a:p>
          <a:p>
            <a:r>
              <a:rPr lang="en-US" dirty="0"/>
              <a:t>C = 70 – 79%</a:t>
            </a:r>
          </a:p>
          <a:p>
            <a:r>
              <a:rPr lang="en-US" dirty="0"/>
              <a:t>D = 60 – 69%           </a:t>
            </a:r>
            <a:r>
              <a:rPr lang="en-US" dirty="0"/>
              <a:t> </a:t>
            </a:r>
            <a:r>
              <a:rPr lang="en-US" dirty="0" smtClean="0"/>
              <a:t>	  (</a:t>
            </a:r>
            <a:r>
              <a:rPr lang="en-US" dirty="0"/>
              <a:t>Failing – No Credit)       </a:t>
            </a:r>
            <a:endParaRPr lang="en-US" dirty="0"/>
          </a:p>
          <a:p>
            <a:r>
              <a:rPr lang="en-US" dirty="0"/>
              <a:t>F = 59% and below         (Failing – No Credit)</a:t>
            </a:r>
          </a:p>
          <a:p>
            <a:endParaRPr lang="en-US" dirty="0"/>
          </a:p>
        </p:txBody>
      </p:sp>
    </p:spTree>
    <p:extLst>
      <p:ext uri="{BB962C8B-B14F-4D97-AF65-F5344CB8AC3E}">
        <p14:creationId xmlns:p14="http://schemas.microsoft.com/office/powerpoint/2010/main" val="150492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 and </a:t>
            </a:r>
            <a:r>
              <a:rPr lang="en-US" b="1" dirty="0" smtClean="0"/>
              <a:t>Objectives</a:t>
            </a:r>
            <a:endParaRPr lang="en-US" dirty="0"/>
          </a:p>
        </p:txBody>
      </p:sp>
      <p:sp>
        <p:nvSpPr>
          <p:cNvPr id="3" name="Content Placeholder 2"/>
          <p:cNvSpPr>
            <a:spLocks noGrp="1"/>
          </p:cNvSpPr>
          <p:nvPr>
            <p:ph idx="1"/>
          </p:nvPr>
        </p:nvSpPr>
        <p:spPr>
          <a:xfrm>
            <a:off x="228600" y="1047750"/>
            <a:ext cx="8686800" cy="3886200"/>
          </a:xfrm>
        </p:spPr>
        <p:txBody>
          <a:bodyPr>
            <a:normAutofit/>
          </a:bodyPr>
          <a:lstStyle/>
          <a:p>
            <a:pPr marL="0" indent="0">
              <a:buNone/>
            </a:pPr>
            <a:r>
              <a:rPr lang="en-US" dirty="0" smtClean="0"/>
              <a:t>By </a:t>
            </a:r>
            <a:r>
              <a:rPr lang="en-US" dirty="0"/>
              <a:t>the end of the course each student will:</a:t>
            </a:r>
          </a:p>
          <a:p>
            <a:pPr lvl="0"/>
            <a:r>
              <a:rPr lang="en-US" dirty="0"/>
              <a:t>The Nature of Science</a:t>
            </a:r>
          </a:p>
          <a:p>
            <a:pPr lvl="0"/>
            <a:r>
              <a:rPr lang="en-US" dirty="0"/>
              <a:t>Cells and Microbiology</a:t>
            </a:r>
          </a:p>
          <a:p>
            <a:pPr lvl="0"/>
            <a:r>
              <a:rPr lang="en-US" dirty="0"/>
              <a:t>Genetics, Heredity, and Biotechnology</a:t>
            </a:r>
          </a:p>
          <a:p>
            <a:pPr lvl="0"/>
            <a:r>
              <a:rPr lang="en-US" dirty="0"/>
              <a:t>Evolution and Natural Selection</a:t>
            </a:r>
          </a:p>
          <a:p>
            <a:pPr lvl="0"/>
            <a:r>
              <a:rPr lang="en-US" dirty="0"/>
              <a:t>Human Anatomy and Physiology</a:t>
            </a:r>
          </a:p>
          <a:p>
            <a:r>
              <a:rPr lang="en-US" dirty="0"/>
              <a:t>Ecology </a:t>
            </a:r>
            <a:endParaRPr lang="en-US" sz="4000" dirty="0"/>
          </a:p>
        </p:txBody>
      </p:sp>
    </p:spTree>
    <p:extLst>
      <p:ext uri="{BB962C8B-B14F-4D97-AF65-F5344CB8AC3E}">
        <p14:creationId xmlns:p14="http://schemas.microsoft.com/office/powerpoint/2010/main" val="347838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Stuff</a:t>
            </a:r>
            <a:endParaRPr lang="en-US" dirty="0"/>
          </a:p>
        </p:txBody>
      </p:sp>
      <p:sp>
        <p:nvSpPr>
          <p:cNvPr id="3" name="Content Placeholder 2"/>
          <p:cNvSpPr>
            <a:spLocks noGrp="1"/>
          </p:cNvSpPr>
          <p:nvPr>
            <p:ph idx="1"/>
          </p:nvPr>
        </p:nvSpPr>
        <p:spPr/>
        <p:txBody>
          <a:bodyPr>
            <a:normAutofit fontScale="55000" lnSpcReduction="20000"/>
          </a:bodyPr>
          <a:lstStyle/>
          <a:p>
            <a:r>
              <a:rPr lang="en-US" b="1" u="sng" dirty="0"/>
              <a:t>Participation:</a:t>
            </a:r>
            <a:r>
              <a:rPr lang="en-US" dirty="0"/>
              <a:t>  Participation is everything! If I see that you are paying attention, trying your best, and getting involved in what we are doing, I will do everything I can to see that you succeed. Get involved every day and I can guarantee you will do well in my class. You will also earn participation points, so stay focused and follow instructions.</a:t>
            </a:r>
          </a:p>
          <a:p>
            <a:endParaRPr lang="en-US" dirty="0"/>
          </a:p>
          <a:p>
            <a:r>
              <a:rPr lang="en-US" b="1" u="sng" dirty="0"/>
              <a:t>Note Taking</a:t>
            </a:r>
            <a:r>
              <a:rPr lang="en-US" b="1" dirty="0"/>
              <a:t>:</a:t>
            </a:r>
            <a:r>
              <a:rPr lang="en-US" dirty="0"/>
              <a:t> To pass this course you will need to learn how to take notes. This should include a 3-ring binder to record your science journals, Latin quotes, lab illustrations, handouts, lab notes, daily lecture notes, and anything else you think might be important. I suggest that you KEEP EVERYTHING! All assessments are based on notes taken during class. </a:t>
            </a:r>
            <a:r>
              <a:rPr lang="en-US" b="1" i="1" u="sng" dirty="0"/>
              <a:t>Assessments may come at any time</a:t>
            </a:r>
            <a:r>
              <a:rPr lang="en-US" dirty="0"/>
              <a:t>, so you must always come to class prepared. </a:t>
            </a:r>
          </a:p>
          <a:p>
            <a:endParaRPr lang="en-US" dirty="0"/>
          </a:p>
          <a:p>
            <a:r>
              <a:rPr lang="en-US" b="1" u="sng" dirty="0"/>
              <a:t>Late Work</a:t>
            </a:r>
            <a:r>
              <a:rPr lang="en-US" b="1" dirty="0"/>
              <a:t>:  </a:t>
            </a:r>
            <a:r>
              <a:rPr lang="en-US" dirty="0"/>
              <a:t>Unacceptable at this stage in your education. One day means a “B”, two days a “C,” three days an “F”</a:t>
            </a:r>
          </a:p>
          <a:p>
            <a:endParaRPr lang="en-US" dirty="0"/>
          </a:p>
          <a:p>
            <a:r>
              <a:rPr lang="en-US" b="1" u="sng" dirty="0"/>
              <a:t>Progress Reports</a:t>
            </a:r>
            <a:r>
              <a:rPr lang="en-US" b="1" dirty="0"/>
              <a:t>:</a:t>
            </a:r>
            <a:r>
              <a:rPr lang="en-US" dirty="0"/>
              <a:t> Progress reports are given out every week. </a:t>
            </a:r>
            <a:r>
              <a:rPr lang="en-US" b="1" i="1" dirty="0"/>
              <a:t>Every second week they must be returned signed</a:t>
            </a:r>
            <a:r>
              <a:rPr lang="en-US" dirty="0"/>
              <a:t>. If you do not receive a progress report, you can always email or ask me for a copy, or print them from PowerSchool.</a:t>
            </a:r>
          </a:p>
          <a:p>
            <a:endParaRPr lang="en-US" dirty="0"/>
          </a:p>
        </p:txBody>
      </p:sp>
    </p:spTree>
    <p:extLst>
      <p:ext uri="{BB962C8B-B14F-4D97-AF65-F5344CB8AC3E}">
        <p14:creationId xmlns:p14="http://schemas.microsoft.com/office/powerpoint/2010/main" val="31679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a:t>
            </a:r>
            <a:endParaRPr lang="en-US" dirty="0"/>
          </a:p>
        </p:txBody>
      </p:sp>
      <p:sp>
        <p:nvSpPr>
          <p:cNvPr id="3" name="Content Placeholder 2"/>
          <p:cNvSpPr>
            <a:spLocks noGrp="1"/>
          </p:cNvSpPr>
          <p:nvPr>
            <p:ph idx="1"/>
          </p:nvPr>
        </p:nvSpPr>
        <p:spPr/>
        <p:txBody>
          <a:bodyPr/>
          <a:lstStyle/>
          <a:p>
            <a:r>
              <a:rPr lang="en-US" dirty="0" smtClean="0"/>
              <a:t>We </a:t>
            </a:r>
            <a:r>
              <a:rPr lang="en-US" dirty="0"/>
              <a:t>will complete many labs over the course of this class. Labs are a vital part of learning science and developing thinking skills. Participation in labs is required by all students, and is a </a:t>
            </a:r>
            <a:r>
              <a:rPr lang="en-US" b="1" i="1" dirty="0"/>
              <a:t>huge</a:t>
            </a:r>
            <a:r>
              <a:rPr lang="en-US" dirty="0"/>
              <a:t> part of your grade.</a:t>
            </a:r>
          </a:p>
          <a:p>
            <a:r>
              <a:rPr lang="en-US" b="1" i="1" dirty="0"/>
              <a:t>***Labs cannot be redone, and the only make-up option is to write a four page essay, on a topic I assign, </a:t>
            </a:r>
            <a:endParaRPr lang="en-US" dirty="0"/>
          </a:p>
          <a:p>
            <a:pPr marL="0" indent="0" algn="ctr">
              <a:buNone/>
            </a:pPr>
            <a:r>
              <a:rPr lang="en-US" b="1" i="1" dirty="0"/>
              <a:t>WHICH YOU WILL </a:t>
            </a:r>
            <a:r>
              <a:rPr lang="en-US" b="1" i="1" dirty="0" smtClean="0"/>
              <a:t>HATE</a:t>
            </a:r>
            <a:endParaRPr lang="en-US" dirty="0"/>
          </a:p>
          <a:p>
            <a:endParaRPr lang="en-US" dirty="0"/>
          </a:p>
        </p:txBody>
      </p:sp>
    </p:spTree>
    <p:extLst>
      <p:ext uri="{BB962C8B-B14F-4D97-AF65-F5344CB8AC3E}">
        <p14:creationId xmlns:p14="http://schemas.microsoft.com/office/powerpoint/2010/main" val="62565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Procedures, Rules, and How to Stay a Shiny, Happy Student with a Shiny, Happy Teacher</a:t>
            </a:r>
            <a:r>
              <a:rPr lang="en-US" sz="2800" b="1" dirty="0" smtClean="0"/>
              <a:t>!</a:t>
            </a:r>
            <a:endParaRPr lang="en-US" sz="2800" dirty="0"/>
          </a:p>
        </p:txBody>
      </p:sp>
      <p:sp>
        <p:nvSpPr>
          <p:cNvPr id="3" name="Content Placeholder 2"/>
          <p:cNvSpPr>
            <a:spLocks noGrp="1"/>
          </p:cNvSpPr>
          <p:nvPr>
            <p:ph idx="1"/>
          </p:nvPr>
        </p:nvSpPr>
        <p:spPr/>
        <p:txBody>
          <a:bodyPr>
            <a:normAutofit fontScale="70000" lnSpcReduction="20000"/>
          </a:bodyPr>
          <a:lstStyle/>
          <a:p>
            <a:endParaRPr lang="en-US" b="1" u="sng" dirty="0" smtClean="0"/>
          </a:p>
          <a:p>
            <a:r>
              <a:rPr lang="en-US" b="1" u="sng" dirty="0" smtClean="0"/>
              <a:t>Professional </a:t>
            </a:r>
            <a:r>
              <a:rPr lang="en-US" b="1" u="sng" dirty="0"/>
              <a:t>Attitude</a:t>
            </a:r>
            <a:r>
              <a:rPr lang="en-US" b="1" dirty="0"/>
              <a:t>:</a:t>
            </a:r>
            <a:r>
              <a:rPr lang="en-US" dirty="0"/>
              <a:t> </a:t>
            </a:r>
          </a:p>
          <a:p>
            <a:pPr marL="0" indent="0">
              <a:buNone/>
            </a:pPr>
            <a:r>
              <a:rPr lang="en-US" dirty="0"/>
              <a:t>	To start off, you must approach this class like a professional student. That means taking personal responsibility for </a:t>
            </a:r>
            <a:r>
              <a:rPr lang="en-US" dirty="0" smtClean="0"/>
              <a:t>your </a:t>
            </a:r>
            <a:r>
              <a:rPr lang="en-US" dirty="0"/>
              <a:t>work and your grade. For example, come to me for missed work; do not expect me to come running after you!</a:t>
            </a:r>
          </a:p>
          <a:p>
            <a:pPr marL="0" indent="0">
              <a:buNone/>
            </a:pPr>
            <a:r>
              <a:rPr lang="en-US" dirty="0"/>
              <a:t> </a:t>
            </a:r>
          </a:p>
          <a:p>
            <a:r>
              <a:rPr lang="en-US" b="1" u="sng" dirty="0"/>
              <a:t>Use Your Resources</a:t>
            </a:r>
            <a:r>
              <a:rPr lang="en-US" b="1" dirty="0"/>
              <a:t>: </a:t>
            </a:r>
            <a:endParaRPr lang="en-US" dirty="0"/>
          </a:p>
          <a:p>
            <a:pPr marL="0" indent="0">
              <a:buNone/>
            </a:pPr>
            <a:r>
              <a:rPr lang="en-US" b="1" dirty="0"/>
              <a:t>	</a:t>
            </a:r>
            <a:r>
              <a:rPr lang="en-US" dirty="0"/>
              <a:t>Your syllabus is a detailed guide to your coursework. Keep it and refer to it regularly. The web page will have copies </a:t>
            </a:r>
            <a:r>
              <a:rPr lang="en-US" dirty="0" smtClean="0"/>
              <a:t>of </a:t>
            </a:r>
            <a:r>
              <a:rPr lang="en-US" dirty="0"/>
              <a:t>all our PowerPoints, and most of our assignments, readings, and references. In addition, extra credit, links </a:t>
            </a:r>
            <a:r>
              <a:rPr lang="en-US" dirty="0" smtClean="0"/>
              <a:t>to additional </a:t>
            </a:r>
            <a:r>
              <a:rPr lang="en-US" dirty="0"/>
              <a:t>materials, and various images and video will be presented on the web. </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33410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Procedures, Rules, and How to Stay a Shiny, Happy Student with a Shiny, Happy Teacher</a:t>
            </a:r>
            <a:r>
              <a:rPr lang="en-US" sz="2800" b="1" dirty="0" smtClean="0"/>
              <a:t>!</a:t>
            </a:r>
            <a:endParaRPr lang="en-US" sz="2800" dirty="0"/>
          </a:p>
        </p:txBody>
      </p:sp>
      <p:sp>
        <p:nvSpPr>
          <p:cNvPr id="3" name="Content Placeholder 2"/>
          <p:cNvSpPr>
            <a:spLocks noGrp="1"/>
          </p:cNvSpPr>
          <p:nvPr>
            <p:ph idx="1"/>
          </p:nvPr>
        </p:nvSpPr>
        <p:spPr/>
        <p:txBody>
          <a:bodyPr>
            <a:normAutofit fontScale="62500" lnSpcReduction="20000"/>
          </a:bodyPr>
          <a:lstStyle/>
          <a:p>
            <a:r>
              <a:rPr lang="en-US" b="1" u="sng" dirty="0" smtClean="0"/>
              <a:t>Classroom </a:t>
            </a:r>
            <a:r>
              <a:rPr lang="en-US" b="1" u="sng" dirty="0"/>
              <a:t>Procedures</a:t>
            </a:r>
            <a:r>
              <a:rPr lang="en-US" b="1" dirty="0"/>
              <a:t>: You know this stuff. </a:t>
            </a:r>
            <a:endParaRPr lang="en-US" dirty="0"/>
          </a:p>
          <a:p>
            <a:pPr marL="0" indent="0">
              <a:buNone/>
            </a:pPr>
            <a:r>
              <a:rPr lang="en-US" i="1" dirty="0"/>
              <a:t>	Honesty:</a:t>
            </a:r>
            <a:r>
              <a:rPr lang="en-US" dirty="0"/>
              <a:t> Don’t cheat and don’t plagiarize. Truly dreadful things will happen to </a:t>
            </a:r>
            <a:r>
              <a:rPr lang="en-US" dirty="0" smtClean="0"/>
              <a:t>			you </a:t>
            </a:r>
            <a:r>
              <a:rPr lang="en-US" dirty="0"/>
              <a:t>if you do. </a:t>
            </a:r>
          </a:p>
          <a:p>
            <a:pPr marL="0" indent="0">
              <a:buNone/>
            </a:pPr>
            <a:r>
              <a:rPr lang="en-US" i="1" dirty="0"/>
              <a:t>	Cell Phones, IPods, etc.:</a:t>
            </a:r>
            <a:r>
              <a:rPr lang="en-US" dirty="0"/>
              <a:t> Not unless you are given permission. NEVER let me see </a:t>
            </a:r>
            <a:r>
              <a:rPr lang="en-US" dirty="0" smtClean="0"/>
              <a:t>		one </a:t>
            </a:r>
            <a:r>
              <a:rPr lang="en-US" dirty="0"/>
              <a:t>during my lectures and note taking. </a:t>
            </a:r>
          </a:p>
          <a:p>
            <a:pPr marL="0" indent="0">
              <a:buNone/>
            </a:pPr>
            <a:r>
              <a:rPr lang="en-US" i="1" dirty="0"/>
              <a:t>	Respect:</a:t>
            </a:r>
            <a:r>
              <a:rPr lang="en-US" dirty="0"/>
              <a:t> Everything else comes under the heading of respect, so show it to both </a:t>
            </a:r>
            <a:r>
              <a:rPr lang="en-US" dirty="0" smtClean="0"/>
              <a:t>		your </a:t>
            </a:r>
            <a:r>
              <a:rPr lang="en-US" dirty="0"/>
              <a:t>teacher and fellow students. </a:t>
            </a:r>
          </a:p>
          <a:p>
            <a:pPr marL="0" indent="0">
              <a:buNone/>
            </a:pPr>
            <a:r>
              <a:rPr lang="en-US" dirty="0"/>
              <a:t> </a:t>
            </a:r>
          </a:p>
          <a:p>
            <a:r>
              <a:rPr lang="en-US" b="1" u="sng" dirty="0"/>
              <a:t>Classroom Consequences</a:t>
            </a:r>
            <a:r>
              <a:rPr lang="en-US" b="1" dirty="0"/>
              <a:t>:</a:t>
            </a:r>
            <a:endParaRPr lang="en-US" dirty="0"/>
          </a:p>
          <a:p>
            <a:r>
              <a:rPr lang="en-US" dirty="0"/>
              <a:t>	</a:t>
            </a:r>
            <a:r>
              <a:rPr lang="en-US" dirty="0"/>
              <a:t> 1</a:t>
            </a:r>
            <a:r>
              <a:rPr lang="en-US" baseline="30000" dirty="0"/>
              <a:t>st</a:t>
            </a:r>
            <a:r>
              <a:rPr lang="en-US" dirty="0"/>
              <a:t> Offense – Verbal Warning –</a:t>
            </a:r>
            <a:r>
              <a:rPr lang="en-US" sz="2200" dirty="0"/>
              <a:t> </a:t>
            </a:r>
            <a:r>
              <a:rPr lang="en-US" sz="2200" i="1" dirty="0"/>
              <a:t>Stop Doing That!</a:t>
            </a:r>
            <a:endParaRPr lang="en-US" sz="2200" dirty="0"/>
          </a:p>
          <a:p>
            <a:r>
              <a:rPr lang="en-US" dirty="0"/>
              <a:t>	2</a:t>
            </a:r>
            <a:r>
              <a:rPr lang="en-US" baseline="30000" dirty="0"/>
              <a:t>nd</a:t>
            </a:r>
            <a:r>
              <a:rPr lang="en-US" dirty="0"/>
              <a:t> Offense – Loss of Participation Points for the Day and a Phone Call Home </a:t>
            </a:r>
            <a:r>
              <a:rPr lang="en-US" dirty="0" smtClean="0"/>
              <a:t>–</a:t>
            </a:r>
          </a:p>
          <a:p>
            <a:pPr lvl="3"/>
            <a:r>
              <a:rPr lang="en-US" sz="2200" i="1" dirty="0" smtClean="0"/>
              <a:t>I’m </a:t>
            </a:r>
            <a:r>
              <a:rPr lang="en-US" sz="2200" i="1" dirty="0"/>
              <a:t>sorry to inform you that your lovely child isn’t so lovely</a:t>
            </a:r>
            <a:endParaRPr lang="en-US" sz="2200" dirty="0"/>
          </a:p>
          <a:p>
            <a:r>
              <a:rPr lang="en-US" dirty="0"/>
              <a:t>	3</a:t>
            </a:r>
            <a:r>
              <a:rPr lang="en-US" baseline="30000" dirty="0"/>
              <a:t>rd</a:t>
            </a:r>
            <a:r>
              <a:rPr lang="en-US" dirty="0"/>
              <a:t> Offense – Visit with the Dean, Loss of Privileges, Suspension, </a:t>
            </a:r>
            <a:r>
              <a:rPr lang="en-US" dirty="0" smtClean="0"/>
              <a:t>and/or</a:t>
            </a:r>
          </a:p>
          <a:p>
            <a:pPr marL="1371600" lvl="3" indent="0">
              <a:buNone/>
            </a:pPr>
            <a:r>
              <a:rPr lang="en-US" sz="2900" dirty="0" smtClean="0"/>
              <a:t>Dismemberment</a:t>
            </a:r>
            <a:endParaRPr lang="en-US" sz="2900" dirty="0"/>
          </a:p>
          <a:p>
            <a:endParaRPr lang="en-US" dirty="0"/>
          </a:p>
        </p:txBody>
      </p:sp>
    </p:spTree>
    <p:extLst>
      <p:ext uri="{BB962C8B-B14F-4D97-AF65-F5344CB8AC3E}">
        <p14:creationId xmlns:p14="http://schemas.microsoft.com/office/powerpoint/2010/main" val="108434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8C175A-7840-401E-9817-4267B5275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 waves widescreen design slides with video</Template>
  <TotalTime>466</TotalTime>
  <Words>919</Words>
  <Application>Microsoft Office PowerPoint</Application>
  <PresentationFormat>On-screen Show (16:9)</PresentationFormat>
  <Paragraphs>227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Biology</vt:lpstr>
      <vt:lpstr>Contact Information</vt:lpstr>
      <vt:lpstr>Success in Class is Based on the Following</vt:lpstr>
      <vt:lpstr>Grading Scale</vt:lpstr>
      <vt:lpstr>Course Goals and Objectives</vt:lpstr>
      <vt:lpstr>Miscellaneous Stuff</vt:lpstr>
      <vt:lpstr>Labs</vt:lpstr>
      <vt:lpstr>Procedures, Rules, and How to Stay a Shiny, Happy Student with a Shiny, Happy Teacher!</vt:lpstr>
      <vt:lpstr>Procedures, Rules, and How to Stay a Shiny, Happy Student with a Shiny, Happy Teacher!</vt:lpstr>
      <vt:lpstr>End of Course Exam (EOC)</vt:lpstr>
      <vt:lpstr>Mr. G’s Science Department Web World</vt:lpstr>
      <vt:lpstr>Science Prefix Vocabulary List –  You Should Totally Memorize These Now</vt:lpstr>
      <vt:lpstr>Lab Report Template -Keep For Your Reference</vt:lpstr>
      <vt:lpstr>Biology II –  Review &amp; Understanding of the Syllabus</vt:lpstr>
      <vt:lpstr>Biology - Course Outline</vt:lpstr>
      <vt:lpstr>Biology - Course Outline</vt:lpstr>
      <vt:lpstr>Biology - Course Outline</vt:lpstr>
      <vt:lpstr>Biology - Course Outline</vt:lpstr>
      <vt:lpstr>Biology - Course Outline</vt:lpstr>
      <vt:lpstr>Biology - Course Outline</vt:lpstr>
      <vt:lpstr>WHAT YOU NEED TO DO AT THE START OF CLASS</vt:lpstr>
      <vt:lpstr>WHAT HAPPENS IF YOU TICK ME OFF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Giacobbe</dc:creator>
  <dc:description>2010 animated water powerpoint template from presentationpro.com</dc:description>
  <cp:lastModifiedBy>John</cp:lastModifiedBy>
  <cp:revision>17</cp:revision>
  <dcterms:created xsi:type="dcterms:W3CDTF">2013-03-09T21:29:35Z</dcterms:created>
  <dcterms:modified xsi:type="dcterms:W3CDTF">2014-08-05T03:43:11Z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TC018813439991</vt:lpwstr>
  </property>
</Properties>
</file>